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5"/>
  </p:notesMasterIdLst>
  <p:sldIdLst>
    <p:sldId id="256" r:id="rId2"/>
    <p:sldId id="257" r:id="rId3"/>
    <p:sldId id="258" r:id="rId4"/>
    <p:sldId id="259" r:id="rId5"/>
    <p:sldId id="262" r:id="rId6"/>
    <p:sldId id="263" r:id="rId7"/>
    <p:sldId id="264" r:id="rId8"/>
    <p:sldId id="265" r:id="rId9"/>
    <p:sldId id="267" r:id="rId10"/>
    <p:sldId id="268" r:id="rId11"/>
    <p:sldId id="270" r:id="rId12"/>
    <p:sldId id="269" r:id="rId13"/>
    <p:sldId id="271" r:id="rId14"/>
  </p:sldIdLst>
  <p:sldSz cx="9144000" cy="5143500" type="screen16x9"/>
  <p:notesSz cx="6858000" cy="9144000"/>
  <p:embeddedFontLst>
    <p:embeddedFont>
      <p:font typeface="Montserrat" pitchFamily="2" charset="77"/>
      <p:regular r:id="rId16"/>
      <p:bold r:id="rId17"/>
      <p:italic r:id="rId18"/>
      <p:boldItalic r:id="rId19"/>
    </p:embeddedFont>
    <p:embeddedFont>
      <p:font typeface="Montserrat Black" panose="00000A00000000000000" pitchFamily="2" charset="77"/>
      <p:bold r:id="rId20"/>
      <p:italic r:id="rId21"/>
      <p:boldItalic r:id="rId22"/>
    </p:embeddedFont>
    <p:embeddedFont>
      <p:font typeface="Montserrat ExtraBold" panose="00000900000000000000" pitchFamily="2" charset="77"/>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p:restoredTop sz="94675"/>
  </p:normalViewPr>
  <p:slideViewPr>
    <p:cSldViewPr snapToGrid="0">
      <p:cViewPr varScale="1">
        <p:scale>
          <a:sx n="148" d="100"/>
          <a:sy n="148" d="100"/>
        </p:scale>
        <p:origin x="62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a4b07d14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a4b07d1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BF319B11-2430-C4E5-7F5D-49F7750C3301}"/>
            </a:ext>
          </a:extLst>
        </p:cNvPr>
        <p:cNvGrpSpPr/>
        <p:nvPr/>
      </p:nvGrpSpPr>
      <p:grpSpPr>
        <a:xfrm>
          <a:off x="0" y="0"/>
          <a:ext cx="0" cy="0"/>
          <a:chOff x="0" y="0"/>
          <a:chExt cx="0" cy="0"/>
        </a:xfrm>
      </p:grpSpPr>
      <p:sp>
        <p:nvSpPr>
          <p:cNvPr id="182" name="Google Shape;182;g806743487f_0_66:notes">
            <a:extLst>
              <a:ext uri="{FF2B5EF4-FFF2-40B4-BE49-F238E27FC236}">
                <a16:creationId xmlns:a16="http://schemas.microsoft.com/office/drawing/2014/main" id="{CD41D1C9-C081-8779-D20F-458A3A36F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06743487f_0_66:notes">
            <a:extLst>
              <a:ext uri="{FF2B5EF4-FFF2-40B4-BE49-F238E27FC236}">
                <a16:creationId xmlns:a16="http://schemas.microsoft.com/office/drawing/2014/main" id="{948B0764-FAEA-A99F-C61C-85107AA741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02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6093ADCA-1C7E-8B3B-6F08-D77870597748}"/>
            </a:ext>
          </a:extLst>
        </p:cNvPr>
        <p:cNvGrpSpPr/>
        <p:nvPr/>
      </p:nvGrpSpPr>
      <p:grpSpPr>
        <a:xfrm>
          <a:off x="0" y="0"/>
          <a:ext cx="0" cy="0"/>
          <a:chOff x="0" y="0"/>
          <a:chExt cx="0" cy="0"/>
        </a:xfrm>
      </p:grpSpPr>
      <p:sp>
        <p:nvSpPr>
          <p:cNvPr id="167" name="Google Shape;167;g806743487f_0_61:notes">
            <a:extLst>
              <a:ext uri="{FF2B5EF4-FFF2-40B4-BE49-F238E27FC236}">
                <a16:creationId xmlns:a16="http://schemas.microsoft.com/office/drawing/2014/main" id="{446EAF6D-7326-DB7D-12AF-74E16CDBE1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06743487f_0_61:notes">
            <a:extLst>
              <a:ext uri="{FF2B5EF4-FFF2-40B4-BE49-F238E27FC236}">
                <a16:creationId xmlns:a16="http://schemas.microsoft.com/office/drawing/2014/main" id="{58BA3F3B-6F98-AEA7-0069-DD253A6777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360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2C152CAC-500A-DE8F-218A-79410F361208}"/>
            </a:ext>
          </a:extLst>
        </p:cNvPr>
        <p:cNvGrpSpPr/>
        <p:nvPr/>
      </p:nvGrpSpPr>
      <p:grpSpPr>
        <a:xfrm>
          <a:off x="0" y="0"/>
          <a:ext cx="0" cy="0"/>
          <a:chOff x="0" y="0"/>
          <a:chExt cx="0" cy="0"/>
        </a:xfrm>
      </p:grpSpPr>
      <p:sp>
        <p:nvSpPr>
          <p:cNvPr id="167" name="Google Shape;167;g806743487f_0_61:notes">
            <a:extLst>
              <a:ext uri="{FF2B5EF4-FFF2-40B4-BE49-F238E27FC236}">
                <a16:creationId xmlns:a16="http://schemas.microsoft.com/office/drawing/2014/main" id="{E2F38A93-889E-0A61-2823-59479E8B99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06743487f_0_61:notes">
            <a:extLst>
              <a:ext uri="{FF2B5EF4-FFF2-40B4-BE49-F238E27FC236}">
                <a16:creationId xmlns:a16="http://schemas.microsoft.com/office/drawing/2014/main" id="{18355C78-84F7-C5A4-61FC-E12B7D0944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2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06743487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067434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067434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06743487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06743487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06743487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06743487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0aeea1a2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0aeea1a2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06743487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06743487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06743487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06743487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01" type="title">
  <p:cSld name="TITLE">
    <p:bg>
      <p:bgPr>
        <a:solidFill>
          <a:srgbClr val="57068C"/>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10" name="Google Shape;10;p2"/>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11" name="Google Shape;11;p2"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12" name="Google Shape;12;p2"/>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3" name="Google Shape;13;p2"/>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nSpc>
                <a:spcPct val="125000"/>
              </a:lnSpc>
              <a:spcBef>
                <a:spcPts val="0"/>
              </a:spcBef>
              <a:spcAft>
                <a:spcPts val="0"/>
              </a:spcAft>
              <a:buClr>
                <a:srgbClr val="FFFFFF"/>
              </a:buClr>
              <a:buSzPts val="1400"/>
              <a:buChar char="○"/>
              <a:defRPr>
                <a:solidFill>
                  <a:srgbClr val="FFFFFF"/>
                </a:solidFill>
              </a:defRPr>
            </a:lvl2pPr>
            <a:lvl3pPr marL="1371600" lvl="2" indent="-317500">
              <a:lnSpc>
                <a:spcPct val="125000"/>
              </a:lnSpc>
              <a:spcBef>
                <a:spcPts val="0"/>
              </a:spcBef>
              <a:spcAft>
                <a:spcPts val="0"/>
              </a:spcAft>
              <a:buClr>
                <a:srgbClr val="FFFFFF"/>
              </a:buClr>
              <a:buSzPts val="1400"/>
              <a:buChar char="■"/>
              <a:defRPr>
                <a:solidFill>
                  <a:srgbClr val="FFFFFF"/>
                </a:solidFill>
              </a:defRPr>
            </a:lvl3pPr>
            <a:lvl4pPr marL="1828800" lvl="3" indent="-317500">
              <a:lnSpc>
                <a:spcPct val="125000"/>
              </a:lnSpc>
              <a:spcBef>
                <a:spcPts val="0"/>
              </a:spcBef>
              <a:spcAft>
                <a:spcPts val="0"/>
              </a:spcAft>
              <a:buClr>
                <a:srgbClr val="FFFFFF"/>
              </a:buClr>
              <a:buSzPts val="1400"/>
              <a:buChar char="●"/>
              <a:defRPr>
                <a:solidFill>
                  <a:srgbClr val="FFFFFF"/>
                </a:solidFill>
              </a:defRPr>
            </a:lvl4pPr>
            <a:lvl5pPr marL="2286000" lvl="4" indent="-317500">
              <a:lnSpc>
                <a:spcPct val="125000"/>
              </a:lnSpc>
              <a:spcBef>
                <a:spcPts val="0"/>
              </a:spcBef>
              <a:spcAft>
                <a:spcPts val="0"/>
              </a:spcAft>
              <a:buClr>
                <a:srgbClr val="FFFFFF"/>
              </a:buClr>
              <a:buSzPts val="1400"/>
              <a:buChar char="○"/>
              <a:defRPr>
                <a:solidFill>
                  <a:srgbClr val="FFFFFF"/>
                </a:solidFill>
              </a:defRPr>
            </a:lvl5pPr>
            <a:lvl6pPr marL="2743200" lvl="5" indent="-317500">
              <a:lnSpc>
                <a:spcPct val="125000"/>
              </a:lnSpc>
              <a:spcBef>
                <a:spcPts val="0"/>
              </a:spcBef>
              <a:spcAft>
                <a:spcPts val="0"/>
              </a:spcAft>
              <a:buClr>
                <a:srgbClr val="FFFFFF"/>
              </a:buClr>
              <a:buSzPts val="1400"/>
              <a:buChar char="■"/>
              <a:defRPr>
                <a:solidFill>
                  <a:srgbClr val="FFFFFF"/>
                </a:solidFill>
              </a:defRPr>
            </a:lvl6pPr>
            <a:lvl7pPr marL="3200400" lvl="6" indent="-317500">
              <a:lnSpc>
                <a:spcPct val="125000"/>
              </a:lnSpc>
              <a:spcBef>
                <a:spcPts val="0"/>
              </a:spcBef>
              <a:spcAft>
                <a:spcPts val="0"/>
              </a:spcAft>
              <a:buClr>
                <a:srgbClr val="FFFFFF"/>
              </a:buClr>
              <a:buSzPts val="1400"/>
              <a:buChar char="●"/>
              <a:defRPr>
                <a:solidFill>
                  <a:srgbClr val="FFFFFF"/>
                </a:solidFill>
              </a:defRPr>
            </a:lvl7pPr>
            <a:lvl8pPr marL="3657600" lvl="7" indent="-317500">
              <a:lnSpc>
                <a:spcPct val="125000"/>
              </a:lnSpc>
              <a:spcBef>
                <a:spcPts val="0"/>
              </a:spcBef>
              <a:spcAft>
                <a:spcPts val="0"/>
              </a:spcAft>
              <a:buClr>
                <a:srgbClr val="FFFFFF"/>
              </a:buClr>
              <a:buSzPts val="1400"/>
              <a:buChar char="○"/>
              <a:defRPr>
                <a:solidFill>
                  <a:srgbClr val="FFFFFF"/>
                </a:solidFill>
              </a:defRPr>
            </a:lvl8pPr>
            <a:lvl9pPr marL="4114800" lvl="8" indent="-31750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12"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2"/>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0" name="Google Shape;70;p12"/>
          <p:cNvSpPr txBox="1">
            <a:spLocks noGrp="1"/>
          </p:cNvSpPr>
          <p:nvPr>
            <p:ph type="subTitle" idx="1"/>
          </p:nvPr>
        </p:nvSpPr>
        <p:spPr>
          <a:xfrm>
            <a:off x="294375" y="2803075"/>
            <a:ext cx="39558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1" name="Google Shape;71;p12"/>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72" name="Google Shape;72;p12"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74"/>
        <p:cNvGrpSpPr/>
        <p:nvPr/>
      </p:nvGrpSpPr>
      <p:grpSpPr>
        <a:xfrm>
          <a:off x="0" y="0"/>
          <a:ext cx="0" cy="0"/>
          <a:chOff x="0" y="0"/>
          <a:chExt cx="0" cy="0"/>
        </a:xfrm>
      </p:grpSpPr>
      <p:pic>
        <p:nvPicPr>
          <p:cNvPr id="75" name="Google Shape;75;p13"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a:spLocks noGrp="1"/>
          </p:cNvSpPr>
          <p:nvPr>
            <p:ph type="title"/>
          </p:nvPr>
        </p:nvSpPr>
        <p:spPr>
          <a:xfrm>
            <a:off x="311700" y="445025"/>
            <a:ext cx="38031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77" name="Google Shape;77;p13"/>
          <p:cNvSpPr txBox="1">
            <a:spLocks noGrp="1"/>
          </p:cNvSpPr>
          <p:nvPr>
            <p:ph type="body" idx="1"/>
          </p:nvPr>
        </p:nvSpPr>
        <p:spPr>
          <a:xfrm>
            <a:off x="311700" y="2750150"/>
            <a:ext cx="3466500" cy="1522500"/>
          </a:xfrm>
          <a:prstGeom prst="rect">
            <a:avLst/>
          </a:prstGeom>
        </p:spPr>
        <p:txBody>
          <a:bodyPr spcFirstLastPara="1" wrap="square" lIns="91425" tIns="91425" rIns="91425" bIns="91425" anchor="b"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0"/>
              </a:spcBef>
              <a:spcAft>
                <a:spcPts val="0"/>
              </a:spcAft>
              <a:buSzPts val="1100"/>
              <a:buChar char="○"/>
              <a:defRPr sz="1100"/>
            </a:lvl2pPr>
            <a:lvl3pPr marL="1371600" lvl="2" indent="-298450" rtl="0">
              <a:lnSpc>
                <a:spcPct val="125000"/>
              </a:lnSpc>
              <a:spcBef>
                <a:spcPts val="0"/>
              </a:spcBef>
              <a:spcAft>
                <a:spcPts val="0"/>
              </a:spcAft>
              <a:buSzPts val="1100"/>
              <a:buChar char="■"/>
              <a:defRPr sz="1100"/>
            </a:lvl3pPr>
            <a:lvl4pPr marL="1828800" lvl="3" indent="-298450" rtl="0">
              <a:lnSpc>
                <a:spcPct val="125000"/>
              </a:lnSpc>
              <a:spcBef>
                <a:spcPts val="0"/>
              </a:spcBef>
              <a:spcAft>
                <a:spcPts val="0"/>
              </a:spcAft>
              <a:buSzPts val="1100"/>
              <a:buChar char="●"/>
              <a:defRPr sz="1100"/>
            </a:lvl4pPr>
            <a:lvl5pPr marL="2286000" lvl="4" indent="-298450" rtl="0">
              <a:lnSpc>
                <a:spcPct val="125000"/>
              </a:lnSpc>
              <a:spcBef>
                <a:spcPts val="0"/>
              </a:spcBef>
              <a:spcAft>
                <a:spcPts val="0"/>
              </a:spcAft>
              <a:buSzPts val="1100"/>
              <a:buChar char="○"/>
              <a:defRPr sz="1100"/>
            </a:lvl5pPr>
            <a:lvl6pPr marL="2743200" lvl="5" indent="-298450" rtl="0">
              <a:lnSpc>
                <a:spcPct val="125000"/>
              </a:lnSpc>
              <a:spcBef>
                <a:spcPts val="0"/>
              </a:spcBef>
              <a:spcAft>
                <a:spcPts val="0"/>
              </a:spcAft>
              <a:buSzPts val="1100"/>
              <a:buChar char="■"/>
              <a:defRPr sz="1100"/>
            </a:lvl6pPr>
            <a:lvl7pPr marL="3200400" lvl="6" indent="-298450" rtl="0">
              <a:lnSpc>
                <a:spcPct val="125000"/>
              </a:lnSpc>
              <a:spcBef>
                <a:spcPts val="0"/>
              </a:spcBef>
              <a:spcAft>
                <a:spcPts val="0"/>
              </a:spcAft>
              <a:buSzPts val="1100"/>
              <a:buChar char="●"/>
              <a:defRPr sz="1100"/>
            </a:lvl7pPr>
            <a:lvl8pPr marL="3657600" lvl="7" indent="-298450" rtl="0">
              <a:lnSpc>
                <a:spcPct val="125000"/>
              </a:lnSpc>
              <a:spcBef>
                <a:spcPts val="0"/>
              </a:spcBef>
              <a:spcAft>
                <a:spcPts val="0"/>
              </a:spcAft>
              <a:buSzPts val="1100"/>
              <a:buChar char="○"/>
              <a:defRPr sz="1100"/>
            </a:lvl8pPr>
            <a:lvl9pPr marL="4114800" lvl="8" indent="-298450" rtl="0">
              <a:lnSpc>
                <a:spcPct val="125000"/>
              </a:lnSpc>
              <a:spcBef>
                <a:spcPts val="0"/>
              </a:spcBef>
              <a:spcAft>
                <a:spcPts val="0"/>
              </a:spcAft>
              <a:buSzPts val="1100"/>
              <a:buChar char="■"/>
              <a:defRPr sz="1100"/>
            </a:lvl9pPr>
          </a:lstStyle>
          <a:p>
            <a:endParaRPr/>
          </a:p>
        </p:txBody>
      </p:sp>
      <p:sp>
        <p:nvSpPr>
          <p:cNvPr id="78" name="Google Shape;78;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4"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83" name="Google Shape;83;p14"/>
          <p:cNvSpPr txBox="1">
            <a:spLocks noGrp="1"/>
          </p:cNvSpPr>
          <p:nvPr>
            <p:ph type="title"/>
          </p:nvPr>
        </p:nvSpPr>
        <p:spPr>
          <a:xfrm>
            <a:off x="311700" y="3564945"/>
            <a:ext cx="4491300" cy="605100"/>
          </a:xfrm>
          <a:prstGeom prst="rect">
            <a:avLst/>
          </a:prstGeom>
        </p:spPr>
        <p:txBody>
          <a:bodyPr spcFirstLastPara="1" wrap="square" lIns="91425" tIns="91425" rIns="91425" bIns="91425" anchor="b" anchorCtr="0">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87" name="Google Shape;87;p15"/>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88" name="Google Shape;88;p15"/>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90" name="Google Shape;90;p1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CUSTOM_1_1">
    <p:bg>
      <p:bgPr>
        <a:solidFill>
          <a:schemeClr val="dk1"/>
        </a:solidFill>
        <a:effectLst/>
      </p:bgPr>
    </p:bg>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94" name="Google Shape;94;p16"/>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95" name="Google Shape;95;p16"/>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97" name="Google Shape;97;p1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18"/>
          <p:cNvSpPr txBox="1">
            <a:spLocks noGrp="1"/>
          </p:cNvSpPr>
          <p:nvPr>
            <p:ph type="title" hasCustomPrompt="1"/>
          </p:nvPr>
        </p:nvSpPr>
        <p:spPr>
          <a:xfrm>
            <a:off x="311700" y="407700"/>
            <a:ext cx="8520600" cy="1938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a:spLocks noGrp="1"/>
          </p:cNvSpPr>
          <p:nvPr>
            <p:ph type="body" idx="1"/>
          </p:nvPr>
        </p:nvSpPr>
        <p:spPr>
          <a:xfrm>
            <a:off x="2475675" y="3360362"/>
            <a:ext cx="4192800" cy="719400"/>
          </a:xfrm>
          <a:prstGeom prst="rect">
            <a:avLst/>
          </a:prstGeom>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pic>
        <p:nvPicPr>
          <p:cNvPr id="108" name="Google Shape;108;p18"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110" name="Google Shape;110;p18"/>
          <p:cNvSpPr txBox="1">
            <a:spLocks noGrp="1"/>
          </p:cNvSpPr>
          <p:nvPr>
            <p:ph type="subTitle" idx="2"/>
          </p:nvPr>
        </p:nvSpPr>
        <p:spPr>
          <a:xfrm>
            <a:off x="407175" y="2537800"/>
            <a:ext cx="8329200" cy="719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12"/>
        <p:cNvGrpSpPr/>
        <p:nvPr/>
      </p:nvGrpSpPr>
      <p:grpSpPr>
        <a:xfrm>
          <a:off x="0" y="0"/>
          <a:ext cx="0" cy="0"/>
          <a:chOff x="0" y="0"/>
          <a:chExt cx="0" cy="0"/>
        </a:xfrm>
      </p:grpSpPr>
      <p:pic>
        <p:nvPicPr>
          <p:cNvPr id="113" name="Google Shape;113;p1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02">
  <p:cSld name="TITLE_1">
    <p:bg>
      <p:bgPr>
        <a:solidFill>
          <a:srgbClr val="57068C"/>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16" name="Google Shape;16;p3"/>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17" name="Google Shape;17;p3"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18" name="Google Shape;18;p3"/>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 name="Google Shape;19;p3"/>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04">
  <p:cSld name="TITLE_1_1_1">
    <p:bg>
      <p:bgPr>
        <a:solidFill>
          <a:srgbClr val="57068C"/>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22" name="Google Shape;22;p4"/>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23" name="Google Shape;23;p4"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24" name="Google Shape;24;p4"/>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 name="Google Shape;25;p4"/>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05">
  <p:cSld name="TITLE_1_1_1_1">
    <p:bg>
      <p:bgPr>
        <a:solidFill>
          <a:srgbClr val="57068C"/>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28" name="Google Shape;28;p5"/>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29" name="Google Shape;29;p5"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30" name="Google Shape;30;p5"/>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1" name="Google Shape;31;p5"/>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0" y="0"/>
            <a:ext cx="9143997" cy="5143487"/>
          </a:xfrm>
          <a:prstGeom prst="rect">
            <a:avLst/>
          </a:prstGeom>
          <a:noFill/>
          <a:ln>
            <a:noFill/>
          </a:ln>
        </p:spPr>
      </p:pic>
      <p:cxnSp>
        <p:nvCxnSpPr>
          <p:cNvPr id="34" name="Google Shape;34;p6" descr=" "/>
          <p:cNvCxnSpPr/>
          <p:nvPr/>
        </p:nvCxnSpPr>
        <p:spPr>
          <a:xfrm>
            <a:off x="407168" y="2618527"/>
            <a:ext cx="521400" cy="0"/>
          </a:xfrm>
          <a:prstGeom prst="straightConnector1">
            <a:avLst/>
          </a:prstGeom>
          <a:noFill/>
          <a:ln w="76200" cap="flat" cmpd="sng">
            <a:solidFill>
              <a:srgbClr val="8900E1"/>
            </a:solidFill>
            <a:prstDash val="solid"/>
            <a:round/>
            <a:headEnd type="none" w="med" len="med"/>
            <a:tailEnd type="none" w="med" len="med"/>
          </a:ln>
        </p:spPr>
      </p:cxnSp>
      <p:pic>
        <p:nvPicPr>
          <p:cNvPr id="35" name="Google Shape;35;p6" descr=" "/>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36" name="Google Shape;36;p6"/>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37" name="Google Shape;37;p6"/>
          <p:cNvSpPr txBox="1">
            <a:spLocks noGrp="1"/>
          </p:cNvSpPr>
          <p:nvPr>
            <p:ph type="subTitle" idx="1"/>
          </p:nvPr>
        </p:nvSpPr>
        <p:spPr>
          <a:xfrm>
            <a:off x="316950" y="2938025"/>
            <a:ext cx="4031700" cy="475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1152475"/>
            <a:ext cx="3345900" cy="3199500"/>
          </a:xfrm>
          <a:prstGeom prst="rect">
            <a:avLst/>
          </a:prstGeom>
        </p:spPr>
        <p:txBody>
          <a:bodyPr spcFirstLastPara="1" wrap="square" lIns="91425" tIns="91425" rIns="91425" bIns="91425" anchor="t" anchorCtr="0">
            <a:noAutofit/>
          </a:bodyPr>
          <a:lstStyle>
            <a:lvl1pPr lvl="0" algn="r"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40" name="Google Shape;40;p7"/>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1600"/>
              </a:spcBef>
              <a:spcAft>
                <a:spcPts val="0"/>
              </a:spcAft>
              <a:buSzPts val="1400"/>
              <a:buChar char="○"/>
              <a:defRPr/>
            </a:lvl2pPr>
            <a:lvl3pPr marL="1371600" lvl="2" indent="-317500" rtl="0">
              <a:lnSpc>
                <a:spcPct val="125000"/>
              </a:lnSpc>
              <a:spcBef>
                <a:spcPts val="1600"/>
              </a:spcBef>
              <a:spcAft>
                <a:spcPts val="0"/>
              </a:spcAft>
              <a:buSzPts val="1400"/>
              <a:buChar char="■"/>
              <a:defRPr/>
            </a:lvl3pPr>
            <a:lvl4pPr marL="1828800" lvl="3" indent="-317500" rtl="0">
              <a:lnSpc>
                <a:spcPct val="125000"/>
              </a:lnSpc>
              <a:spcBef>
                <a:spcPts val="1600"/>
              </a:spcBef>
              <a:spcAft>
                <a:spcPts val="0"/>
              </a:spcAft>
              <a:buSzPts val="1400"/>
              <a:buChar char="●"/>
              <a:defRPr/>
            </a:lvl4pPr>
            <a:lvl5pPr marL="2286000" lvl="4" indent="-317500" rtl="0">
              <a:lnSpc>
                <a:spcPct val="125000"/>
              </a:lnSpc>
              <a:spcBef>
                <a:spcPts val="1600"/>
              </a:spcBef>
              <a:spcAft>
                <a:spcPts val="0"/>
              </a:spcAft>
              <a:buSzPts val="1400"/>
              <a:buChar char="○"/>
              <a:defRPr/>
            </a:lvl5pPr>
            <a:lvl6pPr marL="2743200" lvl="5" indent="-317500" rtl="0">
              <a:lnSpc>
                <a:spcPct val="125000"/>
              </a:lnSpc>
              <a:spcBef>
                <a:spcPts val="1600"/>
              </a:spcBef>
              <a:spcAft>
                <a:spcPts val="0"/>
              </a:spcAft>
              <a:buSzPts val="1400"/>
              <a:buChar char="■"/>
              <a:defRPr/>
            </a:lvl6pPr>
            <a:lvl7pPr marL="3200400" lvl="6" indent="-317500" rtl="0">
              <a:lnSpc>
                <a:spcPct val="125000"/>
              </a:lnSpc>
              <a:spcBef>
                <a:spcPts val="1600"/>
              </a:spcBef>
              <a:spcAft>
                <a:spcPts val="0"/>
              </a:spcAft>
              <a:buSzPts val="1400"/>
              <a:buChar char="●"/>
              <a:defRPr/>
            </a:lvl7pPr>
            <a:lvl8pPr marL="3657600" lvl="7" indent="-317500" rtl="0">
              <a:lnSpc>
                <a:spcPct val="125000"/>
              </a:lnSpc>
              <a:spcBef>
                <a:spcPts val="1600"/>
              </a:spcBef>
              <a:spcAft>
                <a:spcPts val="0"/>
              </a:spcAft>
              <a:buSzPts val="1400"/>
              <a:buChar char="○"/>
              <a:defRPr/>
            </a:lvl8pPr>
            <a:lvl9pPr marL="4114800" lvl="8" indent="-317500" rtl="0">
              <a:lnSpc>
                <a:spcPct val="125000"/>
              </a:lnSpc>
              <a:spcBef>
                <a:spcPts val="1600"/>
              </a:spcBef>
              <a:spcAft>
                <a:spcPts val="1600"/>
              </a:spcAft>
              <a:buSzPts val="1400"/>
              <a:buChar char="■"/>
              <a:defRPr/>
            </a:lvl9pPr>
          </a:lstStyle>
          <a:p>
            <a:endParaRPr/>
          </a:p>
        </p:txBody>
      </p:sp>
      <p:sp>
        <p:nvSpPr>
          <p:cNvPr id="41" name="Google Shape;41;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42" name="Google Shape;42;p7" descr=" "/>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pic>
        <p:nvPicPr>
          <p:cNvPr id="46" name="Google Shape;46;p8"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48" name="Google Shape;48;p8"/>
          <p:cNvSpPr txBox="1">
            <a:spLocks noGrp="1"/>
          </p:cNvSpPr>
          <p:nvPr>
            <p:ph type="body" idx="2"/>
          </p:nvPr>
        </p:nvSpPr>
        <p:spPr>
          <a:xfrm>
            <a:off x="5051175"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49" name="Google Shape;49;p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pic>
        <p:nvPicPr>
          <p:cNvPr id="53" name="Google Shape;53;p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311700" y="426408"/>
            <a:ext cx="4308300" cy="10593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58" name="Google Shape;58;p10"/>
          <p:cNvSpPr txBox="1">
            <a:spLocks noGrp="1"/>
          </p:cNvSpPr>
          <p:nvPr>
            <p:ph type="body" idx="1"/>
          </p:nvPr>
        </p:nvSpPr>
        <p:spPr>
          <a:xfrm>
            <a:off x="311700" y="1646230"/>
            <a:ext cx="3350400" cy="2418900"/>
          </a:xfrm>
          <a:prstGeom prst="rect">
            <a:avLst/>
          </a:prstGeom>
        </p:spPr>
        <p:txBody>
          <a:bodyPr spcFirstLastPara="1" wrap="square" lIns="91425" tIns="91425" rIns="91425" bIns="91425" anchor="t" anchorCtr="0">
            <a:noAutofit/>
          </a:bodyPr>
          <a:lstStyle>
            <a:lvl1pPr marL="457200" lvl="0" indent="-304800">
              <a:lnSpc>
                <a:spcPct val="125000"/>
              </a:lnSpc>
              <a:spcBef>
                <a:spcPts val="0"/>
              </a:spcBef>
              <a:spcAft>
                <a:spcPts val="0"/>
              </a:spcAft>
              <a:buSzPts val="1200"/>
              <a:buChar char="●"/>
              <a:defRPr sz="1200"/>
            </a:lvl1pPr>
            <a:lvl2pPr marL="914400" lvl="1" indent="-304800">
              <a:lnSpc>
                <a:spcPct val="125000"/>
              </a:lnSpc>
              <a:spcBef>
                <a:spcPts val="1600"/>
              </a:spcBef>
              <a:spcAft>
                <a:spcPts val="0"/>
              </a:spcAft>
              <a:buSzPts val="1200"/>
              <a:buChar char="○"/>
              <a:defRPr sz="1200"/>
            </a:lvl2pPr>
            <a:lvl3pPr marL="1371600" lvl="2" indent="-304800">
              <a:lnSpc>
                <a:spcPct val="125000"/>
              </a:lnSpc>
              <a:spcBef>
                <a:spcPts val="1600"/>
              </a:spcBef>
              <a:spcAft>
                <a:spcPts val="0"/>
              </a:spcAft>
              <a:buSzPts val="1200"/>
              <a:buChar char="■"/>
              <a:defRPr sz="1200"/>
            </a:lvl3pPr>
            <a:lvl4pPr marL="1828800" lvl="3" indent="-304800">
              <a:lnSpc>
                <a:spcPct val="125000"/>
              </a:lnSpc>
              <a:spcBef>
                <a:spcPts val="1600"/>
              </a:spcBef>
              <a:spcAft>
                <a:spcPts val="0"/>
              </a:spcAft>
              <a:buSzPts val="1200"/>
              <a:buChar char="●"/>
              <a:defRPr sz="1200"/>
            </a:lvl4pPr>
            <a:lvl5pPr marL="2286000" lvl="4" indent="-304800">
              <a:lnSpc>
                <a:spcPct val="125000"/>
              </a:lnSpc>
              <a:spcBef>
                <a:spcPts val="1600"/>
              </a:spcBef>
              <a:spcAft>
                <a:spcPts val="0"/>
              </a:spcAft>
              <a:buSzPts val="1200"/>
              <a:buChar char="○"/>
              <a:defRPr sz="1200"/>
            </a:lvl5pPr>
            <a:lvl6pPr marL="2743200" lvl="5" indent="-304800">
              <a:lnSpc>
                <a:spcPct val="125000"/>
              </a:lnSpc>
              <a:spcBef>
                <a:spcPts val="1600"/>
              </a:spcBef>
              <a:spcAft>
                <a:spcPts val="0"/>
              </a:spcAft>
              <a:buSzPts val="1200"/>
              <a:buChar char="■"/>
              <a:defRPr sz="1200"/>
            </a:lvl6pPr>
            <a:lvl7pPr marL="3200400" lvl="6" indent="-304800">
              <a:lnSpc>
                <a:spcPct val="125000"/>
              </a:lnSpc>
              <a:spcBef>
                <a:spcPts val="1600"/>
              </a:spcBef>
              <a:spcAft>
                <a:spcPts val="0"/>
              </a:spcAft>
              <a:buSzPts val="1200"/>
              <a:buChar char="●"/>
              <a:defRPr sz="1200"/>
            </a:lvl7pPr>
            <a:lvl8pPr marL="3657600" lvl="7" indent="-304800">
              <a:lnSpc>
                <a:spcPct val="125000"/>
              </a:lnSpc>
              <a:spcBef>
                <a:spcPts val="1600"/>
              </a:spcBef>
              <a:spcAft>
                <a:spcPts val="0"/>
              </a:spcAft>
              <a:buSzPts val="1200"/>
              <a:buChar char="○"/>
              <a:defRPr sz="1200"/>
            </a:lvl8pPr>
            <a:lvl9pPr marL="4114800" lvl="8" indent="-304800">
              <a:lnSpc>
                <a:spcPct val="125000"/>
              </a:lnSpc>
              <a:spcBef>
                <a:spcPts val="1600"/>
              </a:spcBef>
              <a:spcAft>
                <a:spcPts val="1600"/>
              </a:spcAft>
              <a:buSzPts val="1200"/>
              <a:buChar char="■"/>
              <a:defRPr sz="1200"/>
            </a:lvl9pPr>
          </a:lstStyle>
          <a:p>
            <a:endParaRPr/>
          </a:p>
        </p:txBody>
      </p:sp>
      <p:pic>
        <p:nvPicPr>
          <p:cNvPr id="59" name="Google Shape;59;p10"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p>
            <a:pPr lvl="0"/>
            <a:r>
              <a:rPr lang="en-US" dirty="0" err="1"/>
              <a:t>SmartRent</a:t>
            </a:r>
            <a:r>
              <a:rPr lang="en-US" dirty="0"/>
              <a:t> Manhattan</a:t>
            </a:r>
            <a:endParaRPr dirty="0"/>
          </a:p>
        </p:txBody>
      </p:sp>
      <p:sp>
        <p:nvSpPr>
          <p:cNvPr id="5" name="Subtitle 4">
            <a:extLst>
              <a:ext uri="{FF2B5EF4-FFF2-40B4-BE49-F238E27FC236}">
                <a16:creationId xmlns:a16="http://schemas.microsoft.com/office/drawing/2014/main" id="{AE590001-71D3-2602-745E-E412F4696D84}"/>
              </a:ext>
            </a:extLst>
          </p:cNvPr>
          <p:cNvSpPr>
            <a:spLocks noGrp="1" noChangeArrowheads="1"/>
          </p:cNvSpPr>
          <p:nvPr>
            <p:ph type="subTitle" idx="1"/>
          </p:nvPr>
        </p:nvSpPr>
        <p:spPr bwMode="auto">
          <a:xfrm>
            <a:off x="307975" y="3186003"/>
            <a:ext cx="60067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mj-lt"/>
              </a:rPr>
              <a:t>DS-GA 1007 · Programming for Data Science · Fall 2025</a:t>
            </a:r>
            <a:br>
              <a:rPr kumimoji="0" lang="en-US" altLang="en-US" sz="1800" b="0" i="0" u="none" strike="noStrike" cap="none" normalizeH="0" baseline="0" dirty="0">
                <a:ln>
                  <a:noFill/>
                </a:ln>
                <a:solidFill>
                  <a:schemeClr val="bg1"/>
                </a:solidFill>
                <a:effectLst/>
                <a:latin typeface="+mj-lt"/>
              </a:rPr>
            </a:br>
            <a:r>
              <a:rPr kumimoji="0" lang="en-US" altLang="en-US" sz="1800" b="0" i="0" u="none" strike="noStrike" cap="none" normalizeH="0" baseline="0" dirty="0">
                <a:ln>
                  <a:noFill/>
                </a:ln>
                <a:solidFill>
                  <a:schemeClr val="bg1"/>
                </a:solidFill>
                <a:effectLst/>
                <a:latin typeface="+mj-lt"/>
              </a:rPr>
              <a:t>Akhilesh Vangala · Anvita Reddy · Sheetal Sood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CAB81-27F7-CA48-15C0-2D1CE09ECD93}"/>
              </a:ext>
            </a:extLst>
          </p:cNvPr>
          <p:cNvSpPr>
            <a:spLocks noGrp="1"/>
          </p:cNvSpPr>
          <p:nvPr>
            <p:ph type="title"/>
          </p:nvPr>
        </p:nvSpPr>
        <p:spPr>
          <a:xfrm>
            <a:off x="0" y="416327"/>
            <a:ext cx="8520600" cy="1938300"/>
          </a:xfrm>
        </p:spPr>
        <p:txBody>
          <a:bodyPr/>
          <a:lstStyle/>
          <a:p>
            <a:r>
              <a:rPr lang="en-US" sz="4000" dirty="0"/>
              <a:t>Model Performance</a:t>
            </a:r>
          </a:p>
        </p:txBody>
      </p:sp>
      <p:sp>
        <p:nvSpPr>
          <p:cNvPr id="7" name="Rectangle 2">
            <a:extLst>
              <a:ext uri="{FF2B5EF4-FFF2-40B4-BE49-F238E27FC236}">
                <a16:creationId xmlns:a16="http://schemas.microsoft.com/office/drawing/2014/main" id="{DCF34C67-898B-19D5-67C0-E922FE83CF3E}"/>
              </a:ext>
            </a:extLst>
          </p:cNvPr>
          <p:cNvSpPr>
            <a:spLocks noChangeArrowheads="1"/>
          </p:cNvSpPr>
          <p:nvPr/>
        </p:nvSpPr>
        <p:spPr bwMode="auto">
          <a:xfrm>
            <a:off x="1906439" y="2110085"/>
            <a:ext cx="435247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Montserrat" pitchFamily="2" charset="77"/>
              </a:rPr>
            </a:br>
            <a:r>
              <a:rPr kumimoji="0" lang="en-US" altLang="en-US" sz="1800" b="1" i="0" u="none" strike="noStrike" cap="none" normalizeH="0" baseline="0" dirty="0">
                <a:ln>
                  <a:noFill/>
                </a:ln>
                <a:solidFill>
                  <a:srgbClr val="000000"/>
                </a:solidFill>
                <a:effectLst/>
                <a:latin typeface="Montserrat" pitchFamily="2" charset="77"/>
              </a:rPr>
              <a:t>Final </a:t>
            </a:r>
            <a:r>
              <a:rPr kumimoji="0" lang="en-US" altLang="en-US" sz="1800" b="1" i="0" u="none" strike="noStrike" cap="none" normalizeH="0" baseline="0" dirty="0" err="1">
                <a:ln>
                  <a:noFill/>
                </a:ln>
                <a:solidFill>
                  <a:srgbClr val="000000"/>
                </a:solidFill>
                <a:effectLst/>
                <a:latin typeface="Montserrat" pitchFamily="2" charset="77"/>
              </a:rPr>
              <a:t>XGBoost</a:t>
            </a:r>
            <a:r>
              <a:rPr kumimoji="0" lang="en-US" altLang="en-US" sz="1800" b="1" i="0" u="none" strike="noStrike" cap="none" normalizeH="0" baseline="0" dirty="0">
                <a:ln>
                  <a:noFill/>
                </a:ln>
                <a:solidFill>
                  <a:srgbClr val="000000"/>
                </a:solidFill>
                <a:effectLst/>
                <a:latin typeface="Montserrat" pitchFamily="2" charset="77"/>
              </a:rPr>
              <a:t> model performance</a:t>
            </a:r>
            <a:br>
              <a:rPr kumimoji="0" lang="en-US" altLang="en-US" sz="1800" b="1" i="0" u="none" strike="noStrike" cap="none" normalizeH="0" baseline="0" dirty="0">
                <a:ln>
                  <a:noFill/>
                </a:ln>
                <a:solidFill>
                  <a:srgbClr val="000000"/>
                </a:solidFill>
                <a:effectLst/>
                <a:latin typeface="Montserrat" pitchFamily="2" charset="77"/>
              </a:rPr>
            </a:br>
            <a:endParaRPr kumimoji="0" lang="en-US" altLang="en-US" sz="1800" b="0" i="0" u="none" strike="noStrike" cap="none" normalizeH="0" baseline="0" dirty="0">
              <a:ln>
                <a:noFill/>
              </a:ln>
              <a:solidFill>
                <a:schemeClr val="tx1"/>
              </a:solidFill>
              <a:effectLst/>
              <a:latin typeface="Montserrat" pitchFamily="2" charset="77"/>
            </a:endParaRPr>
          </a:p>
        </p:txBody>
      </p:sp>
    </p:spTree>
    <p:extLst>
      <p:ext uri="{BB962C8B-B14F-4D97-AF65-F5344CB8AC3E}">
        <p14:creationId xmlns:p14="http://schemas.microsoft.com/office/powerpoint/2010/main" val="64032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8FC6C49D-EABC-4BAF-98B2-EED0A7B02CA7}"/>
            </a:ext>
          </a:extLst>
        </p:cNvPr>
        <p:cNvGrpSpPr/>
        <p:nvPr/>
      </p:nvGrpSpPr>
      <p:grpSpPr>
        <a:xfrm>
          <a:off x="0" y="0"/>
          <a:ext cx="0" cy="0"/>
          <a:chOff x="0" y="0"/>
          <a:chExt cx="0" cy="0"/>
        </a:xfrm>
      </p:grpSpPr>
      <p:sp>
        <p:nvSpPr>
          <p:cNvPr id="2" name="Google Shape;170;p28">
            <a:extLst>
              <a:ext uri="{FF2B5EF4-FFF2-40B4-BE49-F238E27FC236}">
                <a16:creationId xmlns:a16="http://schemas.microsoft.com/office/drawing/2014/main" id="{8ABAF81A-CA49-A607-EB6E-495052CFDC07}"/>
              </a:ext>
            </a:extLst>
          </p:cNvPr>
          <p:cNvSpPr txBox="1">
            <a:spLocks/>
          </p:cNvSpPr>
          <p:nvPr/>
        </p:nvSpPr>
        <p:spPr>
          <a:xfrm>
            <a:off x="415216" y="184869"/>
            <a:ext cx="5191953" cy="10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3333"/>
              </a:buClr>
              <a:buSzPts val="1400"/>
              <a:buFont typeface="Montserrat ExtraBold"/>
              <a:buNone/>
              <a:defRPr sz="1400" b="0" i="0" u="none" strike="noStrike" cap="none">
                <a:solidFill>
                  <a:srgbClr val="333333"/>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9pPr>
          </a:lstStyle>
          <a:p>
            <a:r>
              <a:rPr lang="en-US" sz="3200" b="1" dirty="0">
                <a:solidFill>
                  <a:schemeClr val="tx1"/>
                </a:solidFill>
              </a:rPr>
              <a:t>SHAP: Global Feature Importance</a:t>
            </a:r>
          </a:p>
        </p:txBody>
      </p:sp>
      <p:sp>
        <p:nvSpPr>
          <p:cNvPr id="8" name="TextBox 7">
            <a:extLst>
              <a:ext uri="{FF2B5EF4-FFF2-40B4-BE49-F238E27FC236}">
                <a16:creationId xmlns:a16="http://schemas.microsoft.com/office/drawing/2014/main" id="{8B55B690-8341-C4C1-61EA-16E5BC46B393}"/>
              </a:ext>
            </a:extLst>
          </p:cNvPr>
          <p:cNvSpPr txBox="1"/>
          <p:nvPr/>
        </p:nvSpPr>
        <p:spPr>
          <a:xfrm>
            <a:off x="1078302" y="1430359"/>
            <a:ext cx="6228272" cy="2893100"/>
          </a:xfrm>
          <a:prstGeom prst="rect">
            <a:avLst/>
          </a:prstGeom>
          <a:noFill/>
        </p:spPr>
        <p:txBody>
          <a:bodyPr wrap="square">
            <a:spAutoFit/>
          </a:bodyPr>
          <a:lstStyle/>
          <a:p>
            <a:pPr algn="l">
              <a:buNone/>
            </a:pPr>
            <a:r>
              <a:rPr lang="en-US" b="1" i="0" u="none" strike="noStrike" dirty="0">
                <a:solidFill>
                  <a:srgbClr val="000000"/>
                </a:solidFill>
                <a:effectLst/>
                <a:latin typeface="Montserrat" pitchFamily="2" charset="77"/>
              </a:rPr>
              <a:t>Most Influential Predictors:</a:t>
            </a:r>
            <a:endParaRPr lang="en-US" b="0" i="0" u="none" strike="noStrike" dirty="0">
              <a:solidFill>
                <a:srgbClr val="000000"/>
              </a:solidFill>
              <a:effectLst/>
              <a:latin typeface="Montserrat" pitchFamily="2" charset="77"/>
            </a:endParaRPr>
          </a:p>
          <a:p>
            <a:pPr algn="l">
              <a:buFont typeface="Arial" panose="020B0604020202020204" pitchFamily="34" charset="0"/>
              <a:buChar char="•"/>
            </a:pPr>
            <a:r>
              <a:rPr lang="en-US" b="0" i="0" u="none" strike="noStrike" dirty="0">
                <a:solidFill>
                  <a:srgbClr val="000000"/>
                </a:solidFill>
                <a:effectLst/>
                <a:latin typeface="Montserrat" pitchFamily="2" charset="77"/>
              </a:rPr>
              <a:t>Apartment size (</a:t>
            </a:r>
            <a:r>
              <a:rPr lang="en-US" b="0" i="0" u="none" strike="noStrike" dirty="0" err="1">
                <a:solidFill>
                  <a:srgbClr val="000000"/>
                </a:solidFill>
                <a:effectLst/>
                <a:latin typeface="Montserrat" pitchFamily="2" charset="77"/>
              </a:rPr>
              <a:t>sqft</a:t>
            </a:r>
            <a:r>
              <a:rPr lang="en-US" b="0" i="0" u="none" strike="noStrike" dirty="0">
                <a:solidFill>
                  <a:srgbClr val="000000"/>
                </a:solidFill>
                <a:effectLst/>
                <a:latin typeface="Montserrat" pitchFamily="2" charset="77"/>
              </a:rPr>
              <a:t>)</a:t>
            </a:r>
          </a:p>
          <a:p>
            <a:pPr algn="l">
              <a:buFont typeface="Arial" panose="020B0604020202020204" pitchFamily="34" charset="0"/>
              <a:buChar char="•"/>
            </a:pPr>
            <a:r>
              <a:rPr lang="en-US" b="0" i="0" u="none" strike="noStrike" dirty="0">
                <a:solidFill>
                  <a:srgbClr val="000000"/>
                </a:solidFill>
                <a:effectLst/>
                <a:latin typeface="Montserrat" pitchFamily="2" charset="77"/>
              </a:rPr>
              <a:t>Bedrooms</a:t>
            </a:r>
          </a:p>
          <a:p>
            <a:pPr algn="l">
              <a:buFont typeface="Arial" panose="020B0604020202020204" pitchFamily="34" charset="0"/>
              <a:buChar char="•"/>
            </a:pPr>
            <a:r>
              <a:rPr lang="en-US" b="0" i="0" u="none" strike="noStrike" dirty="0">
                <a:solidFill>
                  <a:srgbClr val="000000"/>
                </a:solidFill>
                <a:effectLst/>
                <a:latin typeface="Montserrat" pitchFamily="2" charset="77"/>
              </a:rPr>
              <a:t>Bathrooms</a:t>
            </a:r>
          </a:p>
          <a:p>
            <a:pPr algn="l">
              <a:buFont typeface="Arial" panose="020B0604020202020204" pitchFamily="34" charset="0"/>
              <a:buChar char="•"/>
            </a:pPr>
            <a:r>
              <a:rPr lang="en-US" b="0" i="0" u="none" strike="noStrike" dirty="0">
                <a:solidFill>
                  <a:srgbClr val="000000"/>
                </a:solidFill>
                <a:effectLst/>
                <a:latin typeface="Montserrat" pitchFamily="2" charset="77"/>
              </a:rPr>
              <a:t>Distance to subway</a:t>
            </a:r>
          </a:p>
          <a:p>
            <a:pPr algn="l">
              <a:buFont typeface="Arial" panose="020B0604020202020204" pitchFamily="34" charset="0"/>
              <a:buChar char="•"/>
            </a:pPr>
            <a:r>
              <a:rPr lang="en-US" b="0" i="0" u="none" strike="noStrike" dirty="0">
                <a:solidFill>
                  <a:srgbClr val="000000"/>
                </a:solidFill>
                <a:effectLst/>
                <a:latin typeface="Montserrat" pitchFamily="2" charset="77"/>
              </a:rPr>
              <a:t>Doorman availability</a:t>
            </a:r>
          </a:p>
          <a:p>
            <a:pPr algn="l">
              <a:buFont typeface="Arial" panose="020B0604020202020204" pitchFamily="34" charset="0"/>
              <a:buChar char="•"/>
            </a:pPr>
            <a:r>
              <a:rPr lang="en-US" b="0" i="0" u="none" strike="noStrike" dirty="0">
                <a:solidFill>
                  <a:srgbClr val="000000"/>
                </a:solidFill>
                <a:effectLst/>
                <a:latin typeface="Montserrat" pitchFamily="2" charset="77"/>
              </a:rPr>
              <a:t>Building age</a:t>
            </a:r>
          </a:p>
          <a:p>
            <a:pPr algn="l">
              <a:buFont typeface="Arial" panose="020B0604020202020204" pitchFamily="34" charset="0"/>
              <a:buChar char="•"/>
            </a:pPr>
            <a:r>
              <a:rPr lang="en-US" b="0" i="0" u="none" strike="noStrike" dirty="0">
                <a:solidFill>
                  <a:srgbClr val="000000"/>
                </a:solidFill>
                <a:effectLst/>
                <a:latin typeface="Montserrat" pitchFamily="2" charset="77"/>
              </a:rPr>
              <a:t>Neighborhood indicators</a:t>
            </a:r>
          </a:p>
          <a:p>
            <a:pPr algn="l">
              <a:buFont typeface="Arial" panose="020B0604020202020204" pitchFamily="34" charset="0"/>
              <a:buChar char="•"/>
            </a:pPr>
            <a:endParaRPr lang="en-US" b="0" i="0" u="none" strike="noStrike" dirty="0">
              <a:solidFill>
                <a:srgbClr val="000000"/>
              </a:solidFill>
              <a:effectLst/>
              <a:latin typeface="Montserrat" pitchFamily="2" charset="77"/>
            </a:endParaRPr>
          </a:p>
          <a:p>
            <a:pPr algn="l">
              <a:buNone/>
            </a:pPr>
            <a:r>
              <a:rPr lang="en-US" b="1" i="0" u="none" strike="noStrike" dirty="0">
                <a:solidFill>
                  <a:srgbClr val="000000"/>
                </a:solidFill>
                <a:effectLst/>
                <a:latin typeface="Montserrat" pitchFamily="2" charset="77"/>
              </a:rPr>
              <a:t>Interpretation:</a:t>
            </a:r>
            <a:br>
              <a:rPr lang="en-US" b="0" i="0" u="none" strike="noStrike" dirty="0">
                <a:solidFill>
                  <a:srgbClr val="000000"/>
                </a:solidFill>
                <a:effectLst/>
                <a:latin typeface="Montserrat" pitchFamily="2" charset="77"/>
              </a:rPr>
            </a:br>
            <a:r>
              <a:rPr lang="en-US" b="0" i="0" u="none" strike="noStrike" dirty="0">
                <a:solidFill>
                  <a:srgbClr val="000000"/>
                </a:solidFill>
                <a:effectLst/>
                <a:latin typeface="Montserrat" pitchFamily="2" charset="77"/>
              </a:rPr>
              <a:t>Apartment size and bedroom count dominate rental price variation, while transit proximity, amenities, and neighborhood effects provide meaningful secondary contributions.</a:t>
            </a:r>
          </a:p>
        </p:txBody>
      </p:sp>
    </p:spTree>
    <p:extLst>
      <p:ext uri="{BB962C8B-B14F-4D97-AF65-F5344CB8AC3E}">
        <p14:creationId xmlns:p14="http://schemas.microsoft.com/office/powerpoint/2010/main" val="126348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BFCDEC09-0B3F-9035-CB56-DD1E82FE3C84}"/>
            </a:ext>
          </a:extLst>
        </p:cNvPr>
        <p:cNvGrpSpPr/>
        <p:nvPr/>
      </p:nvGrpSpPr>
      <p:grpSpPr>
        <a:xfrm>
          <a:off x="0" y="0"/>
          <a:ext cx="0" cy="0"/>
          <a:chOff x="0" y="0"/>
          <a:chExt cx="0" cy="0"/>
        </a:xfrm>
      </p:grpSpPr>
      <p:sp>
        <p:nvSpPr>
          <p:cNvPr id="170" name="Google Shape;170;p28">
            <a:extLst>
              <a:ext uri="{FF2B5EF4-FFF2-40B4-BE49-F238E27FC236}">
                <a16:creationId xmlns:a16="http://schemas.microsoft.com/office/drawing/2014/main" id="{536D31B8-1E28-24FA-8853-FC8F37D19E8F}"/>
              </a:ext>
            </a:extLst>
          </p:cNvPr>
          <p:cNvSpPr txBox="1">
            <a:spLocks noGrp="1"/>
          </p:cNvSpPr>
          <p:nvPr>
            <p:ph type="title"/>
          </p:nvPr>
        </p:nvSpPr>
        <p:spPr>
          <a:xfrm>
            <a:off x="415216" y="423405"/>
            <a:ext cx="4308300" cy="1059300"/>
          </a:xfrm>
          <a:prstGeom prst="rect">
            <a:avLst/>
          </a:prstGeom>
        </p:spPr>
        <p:txBody>
          <a:bodyPr spcFirstLastPara="1" wrap="square" lIns="91425" tIns="91425" rIns="91425" bIns="91425" anchor="t" anchorCtr="0">
            <a:noAutofit/>
          </a:bodyPr>
          <a:lstStyle/>
          <a:p>
            <a:pPr lvl="0"/>
            <a:r>
              <a:rPr lang="en-US" dirty="0"/>
              <a:t>Key Insights &amp; Deployment</a:t>
            </a:r>
            <a:endParaRPr dirty="0"/>
          </a:p>
        </p:txBody>
      </p:sp>
      <p:sp>
        <p:nvSpPr>
          <p:cNvPr id="4" name="Rectangle 2">
            <a:extLst>
              <a:ext uri="{FF2B5EF4-FFF2-40B4-BE49-F238E27FC236}">
                <a16:creationId xmlns:a16="http://schemas.microsoft.com/office/drawing/2014/main" id="{10B81985-AFDC-1E4E-9DE8-F8A5B68E8440}"/>
              </a:ext>
            </a:extLst>
          </p:cNvPr>
          <p:cNvSpPr>
            <a:spLocks noChangeArrowheads="1"/>
          </p:cNvSpPr>
          <p:nvPr/>
        </p:nvSpPr>
        <p:spPr bwMode="auto">
          <a:xfrm>
            <a:off x="646981" y="1775569"/>
            <a:ext cx="769476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Montserrat" pitchFamily="2" charset="77"/>
              </a:rPr>
              <a:t>Interpretability:</a:t>
            </a:r>
            <a:r>
              <a:rPr kumimoji="0" lang="en-US" altLang="en-US" b="0" i="0" u="none" strike="noStrike" cap="none" normalizeH="0" baseline="0" dirty="0">
                <a:ln>
                  <a:noFill/>
                </a:ln>
                <a:solidFill>
                  <a:srgbClr val="000000"/>
                </a:solidFill>
                <a:effectLst/>
                <a:latin typeface="Montserrat" pitchFamily="2" charset="77"/>
              </a:rPr>
              <a:t> SHAP reveals apartment size, bedroom count, proximity to subway, amenities, and neighborhood as primary drivers of rent.</a:t>
            </a:r>
            <a:endParaRPr kumimoji="0" lang="en-US" altLang="en-US" b="0" i="0" u="none" strike="noStrike" cap="none" normalizeH="0" baseline="0" dirty="0">
              <a:ln>
                <a:noFill/>
              </a:ln>
              <a:solidFill>
                <a:schemeClr val="tx1"/>
              </a:solidFill>
              <a:effectLst/>
              <a:latin typeface="Montserrat"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000000"/>
                </a:solidFill>
                <a:effectLst/>
                <a:latin typeface="Montserrat" pitchFamily="2" charset="77"/>
              </a:rPr>
            </a:br>
            <a:r>
              <a:rPr kumimoji="0" lang="en-US" altLang="en-US" b="1" i="0" u="none" strike="noStrike" cap="none" normalizeH="0" baseline="0" dirty="0">
                <a:ln>
                  <a:noFill/>
                </a:ln>
                <a:solidFill>
                  <a:srgbClr val="000000"/>
                </a:solidFill>
                <a:effectLst/>
                <a:latin typeface="Montserrat" pitchFamily="2" charset="77"/>
              </a:rPr>
              <a:t>Affordability:</a:t>
            </a:r>
            <a:r>
              <a:rPr kumimoji="0" lang="en-US" altLang="en-US" b="0" i="0" u="none" strike="noStrike" cap="none" normalizeH="0" baseline="0" dirty="0">
                <a:ln>
                  <a:noFill/>
                </a:ln>
                <a:solidFill>
                  <a:srgbClr val="000000"/>
                </a:solidFill>
                <a:effectLst/>
                <a:latin typeface="Montserrat" pitchFamily="2" charset="77"/>
              </a:rPr>
              <a:t> Median rents vary </a:t>
            </a:r>
            <a:r>
              <a:rPr kumimoji="0" lang="en-US" altLang="en-US" b="1" i="0" u="none" strike="noStrike" cap="none" normalizeH="0" baseline="0" dirty="0">
                <a:ln>
                  <a:noFill/>
                </a:ln>
                <a:solidFill>
                  <a:srgbClr val="000000"/>
                </a:solidFill>
                <a:effectLst/>
                <a:latin typeface="Montserrat" pitchFamily="2" charset="77"/>
              </a:rPr>
              <a:t>4.2× across Manhattan</a:t>
            </a:r>
            <a:r>
              <a:rPr kumimoji="0" lang="en-US" altLang="en-US" b="0" i="0" u="none" strike="noStrike" cap="none" normalizeH="0" baseline="0" dirty="0">
                <a:ln>
                  <a:noFill/>
                </a:ln>
                <a:solidFill>
                  <a:srgbClr val="000000"/>
                </a:solidFill>
                <a:effectLst/>
                <a:latin typeface="Montserrat" pitchFamily="2" charset="77"/>
              </a:rPr>
              <a:t>, highlighting strong spatial inequality.</a:t>
            </a:r>
            <a:endParaRPr kumimoji="0" lang="en-US" altLang="en-US" b="0" i="0" u="none" strike="noStrike" cap="none" normalizeH="0" baseline="0" dirty="0">
              <a:ln>
                <a:noFill/>
              </a:ln>
              <a:solidFill>
                <a:schemeClr val="tx1"/>
              </a:solidFill>
              <a:effectLst/>
              <a:latin typeface="Montserrat"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000000"/>
                </a:solidFill>
                <a:effectLst/>
                <a:latin typeface="Montserrat" pitchFamily="2" charset="77"/>
              </a:rPr>
            </a:br>
            <a:r>
              <a:rPr kumimoji="0" lang="en-US" altLang="en-US" b="1" i="0" u="none" strike="noStrike" cap="none" normalizeH="0" baseline="0" dirty="0">
                <a:ln>
                  <a:noFill/>
                </a:ln>
                <a:solidFill>
                  <a:srgbClr val="000000"/>
                </a:solidFill>
                <a:effectLst/>
                <a:latin typeface="Montserrat" pitchFamily="2" charset="77"/>
              </a:rPr>
              <a:t>Deployment:</a:t>
            </a:r>
            <a:r>
              <a:rPr kumimoji="0" lang="en-US" altLang="en-US" b="0" i="0" u="none" strike="noStrike" cap="none" normalizeH="0" baseline="0" dirty="0">
                <a:ln>
                  <a:noFill/>
                </a:ln>
                <a:solidFill>
                  <a:srgbClr val="000000"/>
                </a:solidFill>
                <a:effectLst/>
                <a:latin typeface="Montserrat" pitchFamily="2" charset="77"/>
              </a:rPr>
              <a:t> </a:t>
            </a:r>
            <a:r>
              <a:rPr kumimoji="0" lang="en-US" altLang="en-US" b="0" i="0" u="none" strike="noStrike" cap="none" normalizeH="0" baseline="0" dirty="0" err="1">
                <a:ln>
                  <a:noFill/>
                </a:ln>
                <a:solidFill>
                  <a:srgbClr val="000000"/>
                </a:solidFill>
                <a:effectLst/>
                <a:latin typeface="Montserrat" pitchFamily="2" charset="77"/>
              </a:rPr>
              <a:t>SmartRent</a:t>
            </a:r>
            <a:r>
              <a:rPr kumimoji="0" lang="en-US" altLang="en-US" b="0" i="0" u="none" strike="noStrike" cap="none" normalizeH="0" baseline="0" dirty="0">
                <a:ln>
                  <a:noFill/>
                </a:ln>
                <a:solidFill>
                  <a:srgbClr val="000000"/>
                </a:solidFill>
                <a:effectLst/>
                <a:latin typeface="Montserrat" pitchFamily="2" charset="77"/>
              </a:rPr>
              <a:t> Manhattan is deployed as an interactive </a:t>
            </a:r>
            <a:r>
              <a:rPr kumimoji="0" lang="en-US" altLang="en-US" sz="1200" b="1" i="1" u="none" strike="noStrike" cap="none" normalizeH="0" baseline="0" dirty="0" err="1">
                <a:ln>
                  <a:noFill/>
                </a:ln>
                <a:solidFill>
                  <a:srgbClr val="000000"/>
                </a:solidFill>
                <a:effectLst/>
                <a:latin typeface="Montserrat" pitchFamily="2" charset="77"/>
              </a:rPr>
              <a:t>Streamlit</a:t>
            </a:r>
            <a:r>
              <a:rPr kumimoji="0" lang="en-US" altLang="en-US" sz="1200" b="1" i="1" u="none" strike="noStrike" cap="none" normalizeH="0" baseline="0" dirty="0">
                <a:ln>
                  <a:noFill/>
                </a:ln>
                <a:solidFill>
                  <a:srgbClr val="000000"/>
                </a:solidFill>
                <a:effectLst/>
                <a:latin typeface="Montserrat" pitchFamily="2" charset="77"/>
              </a:rPr>
              <a:t> app </a:t>
            </a:r>
            <a:r>
              <a:rPr kumimoji="0" lang="en-US" altLang="en-US" b="0" i="0" u="none" strike="noStrike" cap="none" normalizeH="0" baseline="0" dirty="0">
                <a:ln>
                  <a:noFill/>
                </a:ln>
                <a:solidFill>
                  <a:srgbClr val="000000"/>
                </a:solidFill>
                <a:effectLst/>
                <a:latin typeface="Montserrat" pitchFamily="2" charset="77"/>
              </a:rPr>
              <a:t>for real-time rent prediction and neighborhood exploration.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tserrat"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tserrat" pitchFamily="2" charset="77"/>
              </a:rPr>
              <a:t>Live demo: </a:t>
            </a:r>
            <a:r>
              <a:rPr kumimoji="0" lang="en-US" altLang="en-US" b="1" i="0" u="none" strike="noStrike" cap="none" normalizeH="0" baseline="0" dirty="0" err="1">
                <a:ln>
                  <a:noFill/>
                </a:ln>
                <a:solidFill>
                  <a:srgbClr val="000000"/>
                </a:solidFill>
                <a:effectLst/>
                <a:latin typeface="Montserrat" pitchFamily="2" charset="77"/>
              </a:rPr>
              <a:t>smartrent-manhattan.streamlit.app</a:t>
            </a:r>
            <a:endParaRPr kumimoji="0" lang="en-US" altLang="en-US" b="0" i="0" u="none" strike="noStrike" cap="none" normalizeH="0" baseline="0" dirty="0">
              <a:ln>
                <a:noFill/>
              </a:ln>
              <a:solidFill>
                <a:schemeClr val="tx1"/>
              </a:solidFill>
              <a:effectLst/>
              <a:latin typeface="Montserrat" pitchFamily="2" charset="77"/>
            </a:endParaRPr>
          </a:p>
        </p:txBody>
      </p:sp>
    </p:spTree>
    <p:extLst>
      <p:ext uri="{BB962C8B-B14F-4D97-AF65-F5344CB8AC3E}">
        <p14:creationId xmlns:p14="http://schemas.microsoft.com/office/powerpoint/2010/main" val="3590768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A6077743-F2D3-6EF0-82C1-122C4E7B84F6}"/>
            </a:ext>
          </a:extLst>
        </p:cNvPr>
        <p:cNvGrpSpPr/>
        <p:nvPr/>
      </p:nvGrpSpPr>
      <p:grpSpPr>
        <a:xfrm>
          <a:off x="0" y="0"/>
          <a:ext cx="0" cy="0"/>
          <a:chOff x="0" y="0"/>
          <a:chExt cx="0" cy="0"/>
        </a:xfrm>
      </p:grpSpPr>
      <p:sp>
        <p:nvSpPr>
          <p:cNvPr id="170" name="Google Shape;170;p28">
            <a:extLst>
              <a:ext uri="{FF2B5EF4-FFF2-40B4-BE49-F238E27FC236}">
                <a16:creationId xmlns:a16="http://schemas.microsoft.com/office/drawing/2014/main" id="{03B2CE11-F00D-3296-6CDA-51BC565DD8BD}"/>
              </a:ext>
            </a:extLst>
          </p:cNvPr>
          <p:cNvSpPr txBox="1">
            <a:spLocks noGrp="1"/>
          </p:cNvSpPr>
          <p:nvPr>
            <p:ph type="title"/>
          </p:nvPr>
        </p:nvSpPr>
        <p:spPr>
          <a:xfrm>
            <a:off x="380711" y="460913"/>
            <a:ext cx="4726126" cy="1059300"/>
          </a:xfrm>
          <a:prstGeom prst="rect">
            <a:avLst/>
          </a:prstGeom>
        </p:spPr>
        <p:txBody>
          <a:bodyPr spcFirstLastPara="1" wrap="square" lIns="91425" tIns="91425" rIns="91425" bIns="91425" anchor="t" anchorCtr="0">
            <a:noAutofit/>
          </a:bodyPr>
          <a:lstStyle/>
          <a:p>
            <a:pPr lvl="0"/>
            <a:r>
              <a:rPr lang="en-US" sz="3200" dirty="0"/>
              <a:t>Technical Challenges &amp; Resolutions</a:t>
            </a:r>
            <a:endParaRPr sz="3200" dirty="0"/>
          </a:p>
        </p:txBody>
      </p:sp>
      <p:sp>
        <p:nvSpPr>
          <p:cNvPr id="3" name="Rectangle 2">
            <a:extLst>
              <a:ext uri="{FF2B5EF4-FFF2-40B4-BE49-F238E27FC236}">
                <a16:creationId xmlns:a16="http://schemas.microsoft.com/office/drawing/2014/main" id="{8EFE0CF2-5A07-1322-A8CC-448B2D5F0C53}"/>
              </a:ext>
            </a:extLst>
          </p:cNvPr>
          <p:cNvSpPr>
            <a:spLocks noChangeArrowheads="1"/>
          </p:cNvSpPr>
          <p:nvPr/>
        </p:nvSpPr>
        <p:spPr bwMode="auto">
          <a:xfrm>
            <a:off x="717141" y="1627935"/>
            <a:ext cx="723641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Montserrat" pitchFamily="2" charset="77"/>
              </a:rPr>
              <a:t>Overfitting</a:t>
            </a:r>
            <a:br>
              <a:rPr kumimoji="0" lang="en-US" altLang="en-US" b="0" i="0" u="none" strike="noStrike" cap="none" normalizeH="0" baseline="0" dirty="0">
                <a:ln>
                  <a:noFill/>
                </a:ln>
                <a:solidFill>
                  <a:srgbClr val="000000"/>
                </a:solidFill>
                <a:effectLst/>
                <a:latin typeface="Montserrat" pitchFamily="2" charset="77"/>
              </a:rPr>
            </a:br>
            <a:r>
              <a:rPr kumimoji="0" lang="en-US" altLang="en-US" b="0" i="0" u="none" strike="noStrike" cap="none" normalizeH="0" baseline="0" dirty="0">
                <a:ln>
                  <a:noFill/>
                </a:ln>
                <a:solidFill>
                  <a:srgbClr val="000000"/>
                </a:solidFill>
                <a:effectLst/>
                <a:latin typeface="Montserrat" pitchFamily="2" charset="77"/>
              </a:rPr>
              <a:t>Reduced generalization gap through regularization and subsampling.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tserrat"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Montserrat" pitchFamily="2" charset="77"/>
              </a:rPr>
              <a:t>Multicollinearity</a:t>
            </a:r>
            <a:br>
              <a:rPr kumimoji="0" lang="en-US" altLang="en-US" b="0" i="0" u="none" strike="noStrike" cap="none" normalizeH="0" baseline="0" dirty="0">
                <a:ln>
                  <a:noFill/>
                </a:ln>
                <a:solidFill>
                  <a:srgbClr val="000000"/>
                </a:solidFill>
                <a:effectLst/>
                <a:latin typeface="Montserrat" pitchFamily="2" charset="77"/>
              </a:rPr>
            </a:br>
            <a:r>
              <a:rPr kumimoji="0" lang="en-US" altLang="en-US" b="0" i="0" u="none" strike="noStrike" cap="none" normalizeH="0" baseline="0" dirty="0">
                <a:ln>
                  <a:noFill/>
                </a:ln>
                <a:solidFill>
                  <a:srgbClr val="000000"/>
                </a:solidFill>
                <a:effectLst/>
                <a:latin typeface="Montserrat" pitchFamily="2" charset="77"/>
              </a:rPr>
              <a:t>Handled implicitly via tree-based modeling and regularization.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tserrat"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Montserrat" pitchFamily="2" charset="77"/>
              </a:rPr>
              <a:t>Data Leakage</a:t>
            </a:r>
            <a:br>
              <a:rPr kumimoji="0" lang="en-US" altLang="en-US" b="0" i="0" u="none" strike="noStrike" cap="none" normalizeH="0" baseline="0" dirty="0">
                <a:ln>
                  <a:noFill/>
                </a:ln>
                <a:solidFill>
                  <a:srgbClr val="000000"/>
                </a:solidFill>
                <a:effectLst/>
                <a:latin typeface="Montserrat" pitchFamily="2" charset="77"/>
              </a:rPr>
            </a:br>
            <a:r>
              <a:rPr kumimoji="0" lang="en-US" altLang="en-US" b="0" i="0" u="none" strike="noStrike" cap="none" normalizeH="0" baseline="0" dirty="0">
                <a:ln>
                  <a:noFill/>
                </a:ln>
                <a:solidFill>
                  <a:srgbClr val="000000"/>
                </a:solidFill>
                <a:effectLst/>
                <a:latin typeface="Montserrat" pitchFamily="2" charset="77"/>
              </a:rPr>
              <a:t>All engineered features designed to be </a:t>
            </a:r>
            <a:r>
              <a:rPr kumimoji="0" lang="en-US" altLang="en-US" b="1" i="0" u="none" strike="noStrike" cap="none" normalizeH="0" baseline="0" dirty="0">
                <a:ln>
                  <a:noFill/>
                </a:ln>
                <a:solidFill>
                  <a:srgbClr val="000000"/>
                </a:solidFill>
                <a:effectLst/>
                <a:latin typeface="Montserrat" pitchFamily="2" charset="77"/>
              </a:rPr>
              <a:t>safe at prediction time</a:t>
            </a:r>
            <a:r>
              <a:rPr kumimoji="0" lang="en-US" altLang="en-US" b="0" i="0" u="none" strike="noStrike" cap="none" normalizeH="0" baseline="0" dirty="0">
                <a:ln>
                  <a:noFill/>
                </a:ln>
                <a:solidFill>
                  <a:srgbClr val="000000"/>
                </a:solidFill>
                <a:effectLst/>
                <a:latin typeface="Montserrat" pitchFamily="2" charset="77"/>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tserrat"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Montserrat" pitchFamily="2" charset="77"/>
              </a:rPr>
              <a:t>Deployment Stability</a:t>
            </a:r>
            <a:br>
              <a:rPr kumimoji="0" lang="en-US" altLang="en-US" b="0" i="0" u="none" strike="noStrike" cap="none" normalizeH="0" baseline="0" dirty="0">
                <a:ln>
                  <a:noFill/>
                </a:ln>
                <a:solidFill>
                  <a:srgbClr val="000000"/>
                </a:solidFill>
                <a:effectLst/>
                <a:latin typeface="Montserrat" pitchFamily="2" charset="77"/>
              </a:rPr>
            </a:br>
            <a:r>
              <a:rPr kumimoji="0" lang="en-US" altLang="en-US" b="0" i="0" u="none" strike="noStrike" cap="none" normalizeH="0" baseline="0" dirty="0">
                <a:ln>
                  <a:noFill/>
                </a:ln>
                <a:solidFill>
                  <a:srgbClr val="000000"/>
                </a:solidFill>
                <a:effectLst/>
                <a:latin typeface="Montserrat" pitchFamily="2" charset="77"/>
              </a:rPr>
              <a:t>Standardized path management across local and cloud environments.</a:t>
            </a:r>
            <a:endParaRPr kumimoji="0" lang="en-US" altLang="en-US" b="0" i="0" u="none" strike="noStrike" cap="none" normalizeH="0" baseline="0" dirty="0">
              <a:ln>
                <a:noFill/>
              </a:ln>
              <a:solidFill>
                <a:schemeClr val="tx1"/>
              </a:solidFill>
              <a:effectLst/>
              <a:latin typeface="Montserrat" pitchFamily="2" charset="77"/>
            </a:endParaRPr>
          </a:p>
        </p:txBody>
      </p:sp>
    </p:spTree>
    <p:extLst>
      <p:ext uri="{BB962C8B-B14F-4D97-AF65-F5344CB8AC3E}">
        <p14:creationId xmlns:p14="http://schemas.microsoft.com/office/powerpoint/2010/main" val="395317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p>
            <a:pPr lvl="0"/>
            <a:r>
              <a:rPr lang="en-US" dirty="0"/>
              <a:t>Manhattan Housing Challenge</a:t>
            </a:r>
            <a:endParaRPr dirty="0"/>
          </a:p>
        </p:txBody>
      </p:sp>
      <p:sp>
        <p:nvSpPr>
          <p:cNvPr id="129" name="Google Shape;129;p2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b="1" dirty="0">
                <a:solidFill>
                  <a:srgbClr val="8900E1"/>
                </a:solidFill>
                <a:latin typeface="Montserrat"/>
                <a:ea typeface="Montserrat"/>
                <a:cs typeface="Montserrat"/>
                <a:sym typeface="Montserrat"/>
              </a:rPr>
              <a:t>01</a:t>
            </a:r>
            <a:endParaRPr sz="25000" b="1" dirty="0">
              <a:solidFill>
                <a:srgbClr val="8900E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1152475"/>
            <a:ext cx="3345900" cy="3199500"/>
          </a:xfrm>
          <a:prstGeom prst="rect">
            <a:avLst/>
          </a:prstGeom>
        </p:spPr>
        <p:txBody>
          <a:bodyPr spcFirstLastPara="1" wrap="square" lIns="91425" tIns="91425" rIns="91425" bIns="91425" anchor="t" anchorCtr="0">
            <a:noAutofit/>
          </a:bodyPr>
          <a:lstStyle/>
          <a:p>
            <a:pPr lvl="0"/>
            <a:r>
              <a:rPr lang="en-US" sz="2400" dirty="0"/>
              <a:t>Why Manhattan Rentals Are Hard to Understand</a:t>
            </a:r>
            <a:endParaRPr sz="2400" dirty="0"/>
          </a:p>
        </p:txBody>
      </p:sp>
      <p:sp>
        <p:nvSpPr>
          <p:cNvPr id="135" name="Google Shape;135;p23"/>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p>
            <a:r>
              <a:rPr lang="en-US" dirty="0"/>
              <a:t>The Manhattan rental market exhibits extreme heterogeneity, with large price differences occurring even between adjacent blocks. These spatial disparities complicate renter decision-making and make it difficult for policymakers to identify and address structural housing inequities.</a:t>
            </a:r>
          </a:p>
        </p:txBody>
      </p:sp>
      <p:cxnSp>
        <p:nvCxnSpPr>
          <p:cNvPr id="136" name="Google Shape;136;p23"/>
          <p:cNvCxnSpPr/>
          <p:nvPr/>
        </p:nvCxnSpPr>
        <p:spPr>
          <a:xfrm>
            <a:off x="2900432" y="2518986"/>
            <a:ext cx="621600" cy="0"/>
          </a:xfrm>
          <a:prstGeom prst="straightConnector1">
            <a:avLst/>
          </a:prstGeom>
          <a:noFill/>
          <a:ln w="76200" cap="flat" cmpd="sng">
            <a:solidFill>
              <a:srgbClr val="8900E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lvl="0"/>
            <a:r>
              <a:rPr lang="en-US" dirty="0"/>
              <a:t>Core Questions We Address</a:t>
            </a:r>
            <a:endParaRPr dirty="0"/>
          </a:p>
        </p:txBody>
      </p:sp>
      <p:sp>
        <p:nvSpPr>
          <p:cNvPr id="142" name="Google Shape;142;p24"/>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What apartment characteristics and neighborhood features most strongly influence rental prices across Manhattan?</a:t>
            </a:r>
            <a:endParaRPr dirty="0"/>
          </a:p>
        </p:txBody>
      </p:sp>
      <p:cxnSp>
        <p:nvCxnSpPr>
          <p:cNvPr id="143" name="Google Shape;143;p24"/>
          <p:cNvCxnSpPr/>
          <p:nvPr/>
        </p:nvCxnSpPr>
        <p:spPr>
          <a:xfrm>
            <a:off x="418229" y="2012625"/>
            <a:ext cx="621600" cy="0"/>
          </a:xfrm>
          <a:prstGeom prst="straightConnector1">
            <a:avLst/>
          </a:prstGeom>
          <a:noFill/>
          <a:ln w="76200" cap="flat" cmpd="sng">
            <a:solidFill>
              <a:srgbClr val="8900E1"/>
            </a:solidFill>
            <a:prstDash val="solid"/>
            <a:round/>
            <a:headEnd type="none" w="med" len="med"/>
            <a:tailEnd type="none" w="med" len="med"/>
          </a:ln>
        </p:spPr>
      </p:cxnSp>
      <p:sp>
        <p:nvSpPr>
          <p:cNvPr id="144" name="Google Shape;144;p24"/>
          <p:cNvSpPr txBox="1">
            <a:spLocks noGrp="1"/>
          </p:cNvSpPr>
          <p:nvPr>
            <p:ph type="body" idx="2"/>
          </p:nvPr>
        </p:nvSpPr>
        <p:spPr>
          <a:xfrm>
            <a:off x="5051175" y="1828800"/>
            <a:ext cx="3330300" cy="24471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Can we build a predictive model that generalizes reliably across neighborhoods while revealing affordability patterns at scale?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1" name="Google Shape;161;p27"/>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lvl="0"/>
            <a:r>
              <a:rPr lang="en-US" dirty="0"/>
              <a:t>What </a:t>
            </a:r>
            <a:r>
              <a:rPr lang="en-US" dirty="0" err="1"/>
              <a:t>SmartRent</a:t>
            </a:r>
            <a:r>
              <a:rPr lang="en-US" dirty="0"/>
              <a:t> Manhattan Delivers</a:t>
            </a:r>
            <a:endParaRPr dirty="0"/>
          </a:p>
        </p:txBody>
      </p:sp>
      <p:sp>
        <p:nvSpPr>
          <p:cNvPr id="162" name="Google Shape;162;p27"/>
          <p:cNvSpPr txBox="1"/>
          <p:nvPr/>
        </p:nvSpPr>
        <p:spPr>
          <a:xfrm>
            <a:off x="569748" y="1997400"/>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 sz="1200" dirty="0">
                <a:solidFill>
                  <a:srgbClr val="57068C"/>
                </a:solidFill>
                <a:latin typeface="Montserrat ExtraBold"/>
                <a:ea typeface="Montserrat ExtraBold"/>
                <a:cs typeface="Montserrat ExtraBold"/>
                <a:sym typeface="Montserrat ExtraBold"/>
              </a:rPr>
              <a:t>Predictive Modeling</a:t>
            </a:r>
            <a:endParaRPr sz="1200" dirty="0">
              <a:solidFill>
                <a:srgbClr val="57068C"/>
              </a:solidFill>
              <a:latin typeface="Montserrat ExtraBold"/>
              <a:ea typeface="Montserrat ExtraBold"/>
              <a:cs typeface="Montserrat ExtraBold"/>
              <a:sym typeface="Montserrat ExtraBold"/>
            </a:endParaRPr>
          </a:p>
          <a:p>
            <a:pPr lvl="0" algn="ctr">
              <a:lnSpc>
                <a:spcPct val="125000"/>
              </a:lnSpc>
              <a:spcBef>
                <a:spcPts val="600"/>
              </a:spcBef>
              <a:spcAft>
                <a:spcPts val="600"/>
              </a:spcAft>
            </a:pPr>
            <a:r>
              <a:rPr lang="en-US" sz="1200" dirty="0">
                <a:latin typeface="Montserrat" pitchFamily="2" charset="77"/>
              </a:rPr>
              <a:t>Accurately estimate rent across diverse apartment types and locations.</a:t>
            </a:r>
            <a:endParaRPr sz="1200" dirty="0">
              <a:solidFill>
                <a:srgbClr val="333333"/>
              </a:solidFill>
              <a:latin typeface="Montserrat" pitchFamily="2" charset="77"/>
              <a:ea typeface="Montserrat"/>
              <a:cs typeface="Montserrat"/>
              <a:sym typeface="Montserrat"/>
            </a:endParaRPr>
          </a:p>
        </p:txBody>
      </p:sp>
      <p:sp>
        <p:nvSpPr>
          <p:cNvPr id="163" name="Google Shape;163;p27"/>
          <p:cNvSpPr txBox="1"/>
          <p:nvPr/>
        </p:nvSpPr>
        <p:spPr>
          <a:xfrm>
            <a:off x="3116657" y="2593203"/>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200" dirty="0">
                <a:solidFill>
                  <a:srgbClr val="57068C"/>
                </a:solidFill>
                <a:latin typeface="Montserrat ExtraBold"/>
                <a:ea typeface="Montserrat ExtraBold"/>
                <a:cs typeface="Montserrat ExtraBold"/>
                <a:sym typeface="Montserrat ExtraBold"/>
              </a:rPr>
              <a:t>Interpretability</a:t>
            </a:r>
            <a:endParaRPr sz="1200" dirty="0">
              <a:solidFill>
                <a:srgbClr val="57068C"/>
              </a:solidFill>
              <a:latin typeface="Montserrat ExtraBold"/>
              <a:ea typeface="Montserrat ExtraBold"/>
              <a:cs typeface="Montserrat ExtraBold"/>
              <a:sym typeface="Montserrat ExtraBold"/>
            </a:endParaRPr>
          </a:p>
          <a:p>
            <a:pPr lvl="0" algn="ctr">
              <a:lnSpc>
                <a:spcPct val="125000"/>
              </a:lnSpc>
              <a:spcBef>
                <a:spcPts val="600"/>
              </a:spcBef>
              <a:spcAft>
                <a:spcPts val="600"/>
              </a:spcAft>
            </a:pPr>
            <a:r>
              <a:rPr lang="en-US" sz="1200" dirty="0">
                <a:latin typeface="Montserrat" pitchFamily="2" charset="77"/>
              </a:rPr>
              <a:t>Identify and quantify the most influential drivers of rental prices</a:t>
            </a:r>
            <a:r>
              <a:rPr lang="en-US" dirty="0">
                <a:latin typeface="Montserrat" pitchFamily="2" charset="77"/>
              </a:rPr>
              <a:t>.</a:t>
            </a:r>
            <a:endParaRPr sz="1000" dirty="0">
              <a:solidFill>
                <a:srgbClr val="333333"/>
              </a:solidFill>
              <a:latin typeface="Montserrat" pitchFamily="2" charset="77"/>
              <a:ea typeface="Montserrat"/>
              <a:cs typeface="Montserrat"/>
              <a:sym typeface="Montserrat"/>
            </a:endParaRPr>
          </a:p>
        </p:txBody>
      </p:sp>
      <p:sp>
        <p:nvSpPr>
          <p:cNvPr id="164" name="Google Shape;164;p27"/>
          <p:cNvSpPr txBox="1"/>
          <p:nvPr/>
        </p:nvSpPr>
        <p:spPr>
          <a:xfrm>
            <a:off x="5939612" y="3187053"/>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 sz="1200" dirty="0">
                <a:solidFill>
                  <a:srgbClr val="57068C"/>
                </a:solidFill>
                <a:latin typeface="Montserrat ExtraBold"/>
                <a:ea typeface="Montserrat ExtraBold"/>
                <a:cs typeface="Montserrat ExtraBold"/>
                <a:sym typeface="Montserrat ExtraBold"/>
              </a:rPr>
              <a:t>Affordability Analysis</a:t>
            </a:r>
            <a:endParaRPr sz="1200" dirty="0">
              <a:solidFill>
                <a:srgbClr val="57068C"/>
              </a:solidFill>
              <a:latin typeface="Montserrat ExtraBold"/>
              <a:ea typeface="Montserrat ExtraBold"/>
              <a:cs typeface="Montserrat ExtraBold"/>
              <a:sym typeface="Montserrat ExtraBold"/>
            </a:endParaRPr>
          </a:p>
          <a:p>
            <a:pPr lvl="0" algn="ctr">
              <a:lnSpc>
                <a:spcPct val="125000"/>
              </a:lnSpc>
              <a:spcBef>
                <a:spcPts val="600"/>
              </a:spcBef>
              <a:spcAft>
                <a:spcPts val="600"/>
              </a:spcAft>
            </a:pPr>
            <a:r>
              <a:rPr lang="en-US" sz="1200" dirty="0"/>
              <a:t>Reveal neighborhood-level affordability clusters across Manhattan.</a:t>
            </a:r>
            <a:endParaRPr sz="1200" dirty="0">
              <a:solidFill>
                <a:srgbClr val="33333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11700" y="445025"/>
            <a:ext cx="8424900" cy="572700"/>
          </a:xfrm>
        </p:spPr>
        <p:txBody>
          <a:bodyPr spcFirstLastPara="1" wrap="square" lIns="91425" tIns="91425" rIns="91425" bIns="91425" anchor="ctr" anchorCtr="0">
            <a:normAutofit/>
          </a:bodyPr>
          <a:lstStyle/>
          <a:p>
            <a:pPr lvl="0"/>
            <a:r>
              <a:rPr lang="en-US" sz="2900" dirty="0"/>
              <a:t>Dataset Overview</a:t>
            </a:r>
          </a:p>
        </p:txBody>
      </p:sp>
      <p:pic>
        <p:nvPicPr>
          <p:cNvPr id="7170" name="Picture 2">
            <a:extLst>
              <a:ext uri="{FF2B5EF4-FFF2-40B4-BE49-F238E27FC236}">
                <a16:creationId xmlns:a16="http://schemas.microsoft.com/office/drawing/2014/main" id="{B4E4799A-9E47-37FF-738D-FFF8ECD60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157" r="12920"/>
          <a:stretch>
            <a:fillRect/>
          </a:stretch>
        </p:blipFill>
        <p:spPr bwMode="auto">
          <a:xfrm>
            <a:off x="311700" y="1208225"/>
            <a:ext cx="2413169"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171" name="Google Shape;171;p28"/>
          <p:cNvSpPr txBox="1">
            <a:spLocks noGrp="1"/>
          </p:cNvSpPr>
          <p:nvPr>
            <p:ph type="body" idx="4294967295"/>
          </p:nvPr>
        </p:nvSpPr>
        <p:spPr>
          <a:xfrm>
            <a:off x="3105869" y="1208225"/>
            <a:ext cx="5630730" cy="3264408"/>
          </a:xfrm>
        </p:spPr>
        <p:txBody>
          <a:bodyPr spcFirstLastPara="1" lIns="91425" tIns="91425" rIns="91425" bIns="91425" anchor="t" anchorCtr="0">
            <a:normAutofit/>
          </a:bodyPr>
          <a:lstStyle/>
          <a:p>
            <a:pPr marL="0" lvl="0" indent="0">
              <a:spcAft>
                <a:spcPts val="600"/>
              </a:spcAft>
              <a:buClr>
                <a:srgbClr val="000000"/>
              </a:buClr>
              <a:buFont typeface="Arial"/>
              <a:buNone/>
            </a:pPr>
            <a:r>
              <a:rPr lang="en-US" b="0" i="0" u="none" strike="noStrike" cap="none">
                <a:solidFill>
                  <a:srgbClr val="57068C"/>
                </a:solidFill>
              </a:rPr>
              <a:t>We use a StreetEasy-style Manhattan rental dataset containing 3,539 listings across 32 neighborhoods. After cleaning and feature engineering, the dataset captures both structural apartment attributes and spatial accessibility factors, enabling robust modeling of rental prices.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311699" y="445025"/>
            <a:ext cx="4398319" cy="1142400"/>
          </a:xfrm>
          <a:prstGeom prst="rect">
            <a:avLst/>
          </a:prstGeom>
        </p:spPr>
        <p:txBody>
          <a:bodyPr spcFirstLastPara="1" wrap="square" lIns="91425" tIns="91425" rIns="91425" bIns="91425" anchor="t" anchorCtr="0">
            <a:noAutofit/>
          </a:bodyPr>
          <a:lstStyle/>
          <a:p>
            <a:pPr lvl="0"/>
            <a:r>
              <a:rPr lang="en-US" sz="4000" dirty="0"/>
              <a:t>Key Dataset Characteristics</a:t>
            </a:r>
            <a:endParaRPr sz="4000" dirty="0"/>
          </a:p>
        </p:txBody>
      </p:sp>
      <p:pic>
        <p:nvPicPr>
          <p:cNvPr id="178" name="Google Shape;178;p29" descr="Street in New York City lined with towering skyscrapers."/>
          <p:cNvPicPr preferRelativeResize="0"/>
          <p:nvPr/>
        </p:nvPicPr>
        <p:blipFill rotWithShape="1">
          <a:blip r:embed="rId3">
            <a:alphaModFix/>
          </a:blip>
          <a:srcRect t="23216" b="1916"/>
          <a:stretch/>
        </p:blipFill>
        <p:spPr>
          <a:xfrm>
            <a:off x="4572000" y="0"/>
            <a:ext cx="4572001" cy="5143500"/>
          </a:xfrm>
          <a:prstGeom prst="rect">
            <a:avLst/>
          </a:prstGeom>
          <a:noFill/>
          <a:ln>
            <a:noFill/>
          </a:ln>
        </p:spPr>
      </p:pic>
      <p:cxnSp>
        <p:nvCxnSpPr>
          <p:cNvPr id="179" name="Google Shape;179;p29"/>
          <p:cNvCxnSpPr/>
          <p:nvPr/>
        </p:nvCxnSpPr>
        <p:spPr>
          <a:xfrm>
            <a:off x="409603" y="1771085"/>
            <a:ext cx="621600" cy="0"/>
          </a:xfrm>
          <a:prstGeom prst="straightConnector1">
            <a:avLst/>
          </a:prstGeom>
          <a:noFill/>
          <a:ln w="76200" cap="flat" cmpd="sng">
            <a:solidFill>
              <a:srgbClr val="8900E1"/>
            </a:solidFill>
            <a:prstDash val="solid"/>
            <a:round/>
            <a:headEnd type="none" w="med" len="med"/>
            <a:tailEnd type="none" w="med" len="med"/>
          </a:ln>
        </p:spPr>
      </p:cxnSp>
      <p:cxnSp>
        <p:nvCxnSpPr>
          <p:cNvPr id="180" name="Google Shape;180;p29"/>
          <p:cNvCxnSpPr/>
          <p:nvPr/>
        </p:nvCxnSpPr>
        <p:spPr>
          <a:xfrm>
            <a:off x="4572004" y="0"/>
            <a:ext cx="0" cy="5188200"/>
          </a:xfrm>
          <a:prstGeom prst="straightConnector1">
            <a:avLst/>
          </a:prstGeom>
          <a:noFill/>
          <a:ln w="76200" cap="flat" cmpd="sng">
            <a:solidFill>
              <a:srgbClr val="8900E1"/>
            </a:solidFill>
            <a:prstDash val="solid"/>
            <a:round/>
            <a:headEnd type="none" w="med" len="med"/>
            <a:tailEnd type="none" w="med" len="med"/>
          </a:ln>
        </p:spPr>
      </p:cxnSp>
      <p:sp>
        <p:nvSpPr>
          <p:cNvPr id="5" name="Rectangle 2">
            <a:extLst>
              <a:ext uri="{FF2B5EF4-FFF2-40B4-BE49-F238E27FC236}">
                <a16:creationId xmlns:a16="http://schemas.microsoft.com/office/drawing/2014/main" id="{8477B35A-4B16-73B4-38DB-99599CA9BF85}"/>
              </a:ext>
            </a:extLst>
          </p:cNvPr>
          <p:cNvSpPr>
            <a:spLocks noChangeArrowheads="1"/>
          </p:cNvSpPr>
          <p:nvPr/>
        </p:nvSpPr>
        <p:spPr bwMode="auto">
          <a:xfrm>
            <a:off x="311699" y="2032450"/>
            <a:ext cx="420969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ontserrat" pitchFamily="2" charset="77"/>
              </a:rPr>
            </a:br>
            <a:r>
              <a:rPr kumimoji="0" lang="en-US" altLang="en-US" sz="1600" b="0" i="0" u="none" strike="noStrike" cap="none" normalizeH="0" baseline="0" dirty="0">
                <a:ln>
                  <a:noFill/>
                </a:ln>
                <a:solidFill>
                  <a:srgbClr val="000000"/>
                </a:solidFill>
                <a:effectLst/>
                <a:latin typeface="Montserrat" pitchFamily="2" charset="77"/>
              </a:rPr>
              <a:t>3,539 Manhattan rental listings · 32 neighborhoods</a:t>
            </a:r>
            <a:endParaRPr kumimoji="0" lang="en-US" altLang="en-US" sz="1600" b="0" i="0" u="none" strike="noStrike" cap="none" normalizeH="0" baseline="0" dirty="0">
              <a:ln>
                <a:noFill/>
              </a:ln>
              <a:solidFill>
                <a:schemeClr val="tx1"/>
              </a:solidFill>
              <a:effectLst/>
              <a:latin typeface="Montserrat"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ontserrat" pitchFamily="2" charset="77"/>
              </a:rPr>
            </a:br>
            <a:r>
              <a:rPr kumimoji="0" lang="en-US" altLang="en-US" sz="1600" b="0" i="0" u="none" strike="noStrike" cap="none" normalizeH="0" baseline="0" dirty="0">
                <a:ln>
                  <a:noFill/>
                </a:ln>
                <a:solidFill>
                  <a:srgbClr val="000000"/>
                </a:solidFill>
                <a:effectLst/>
                <a:latin typeface="Montserrat" pitchFamily="2" charset="77"/>
              </a:rPr>
              <a:t>18 raw features → 46 engineered features</a:t>
            </a:r>
            <a:endParaRPr kumimoji="0" lang="en-US" altLang="en-US" sz="1600" b="0" i="0" u="none" strike="noStrike" cap="none" normalizeH="0" baseline="0" dirty="0">
              <a:ln>
                <a:noFill/>
              </a:ln>
              <a:solidFill>
                <a:schemeClr val="tx1"/>
              </a:solidFill>
              <a:effectLst/>
              <a:latin typeface="Montserrat"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ontserrat" pitchFamily="2" charset="77"/>
              </a:rPr>
            </a:br>
            <a:r>
              <a:rPr kumimoji="0" lang="en-US" altLang="en-US" sz="1600" b="0" i="0" u="none" strike="noStrike" cap="none" normalizeH="0" baseline="0" dirty="0">
                <a:ln>
                  <a:noFill/>
                </a:ln>
                <a:solidFill>
                  <a:srgbClr val="000000"/>
                </a:solidFill>
                <a:effectLst/>
                <a:latin typeface="Montserrat" pitchFamily="2" charset="77"/>
              </a:rPr>
              <a:t>Target: monthly rent (median $3,495)</a:t>
            </a:r>
            <a:endParaRPr kumimoji="0" lang="en-US" altLang="en-US" sz="1600" b="0" i="0" u="none" strike="noStrike" cap="none" normalizeH="0" baseline="0" dirty="0">
              <a:ln>
                <a:noFill/>
              </a:ln>
              <a:solidFill>
                <a:schemeClr val="tx1"/>
              </a:solidFill>
              <a:effectLst/>
              <a:latin typeface="Montserrat" pitchFamily="2" charset="7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2326350" y="1996194"/>
            <a:ext cx="4491300" cy="1573495"/>
          </a:xfrm>
          <a:prstGeom prst="rect">
            <a:avLst/>
          </a:prstGeom>
        </p:spPr>
        <p:txBody>
          <a:bodyPr spcFirstLastPara="1" wrap="square" lIns="91425" tIns="91425" rIns="91425" bIns="91425" anchor="b" anchorCtr="0">
            <a:noAutofit/>
          </a:bodyPr>
          <a:lstStyle/>
          <a:p>
            <a:pPr lvl="0"/>
            <a:r>
              <a:rPr lang="en-US" dirty="0"/>
              <a:t>We modeled apartment structure, neighborhood location, transit proximity, and amenities. Feature engineering included log transformations, ratio features, amenity aggregation, and one-hot neighborhood encoding, with strict prevention of data leakage.</a:t>
            </a:r>
            <a:endParaRPr dirty="0"/>
          </a:p>
        </p:txBody>
      </p:sp>
      <p:sp>
        <p:nvSpPr>
          <p:cNvPr id="2" name="Google Shape;170;p28">
            <a:extLst>
              <a:ext uri="{FF2B5EF4-FFF2-40B4-BE49-F238E27FC236}">
                <a16:creationId xmlns:a16="http://schemas.microsoft.com/office/drawing/2014/main" id="{77EAC7C6-0D42-6247-E1D0-22B0089BFC20}"/>
              </a:ext>
            </a:extLst>
          </p:cNvPr>
          <p:cNvSpPr txBox="1">
            <a:spLocks/>
          </p:cNvSpPr>
          <p:nvPr/>
        </p:nvSpPr>
        <p:spPr>
          <a:xfrm>
            <a:off x="311700" y="193495"/>
            <a:ext cx="4308300" cy="10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3333"/>
              </a:buClr>
              <a:buSzPts val="1400"/>
              <a:buFont typeface="Montserrat ExtraBold"/>
              <a:buNone/>
              <a:defRPr sz="1400" b="0" i="0" u="none" strike="noStrike" cap="none">
                <a:solidFill>
                  <a:srgbClr val="333333"/>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9pPr>
          </a:lstStyle>
          <a:p>
            <a:r>
              <a:rPr lang="en-US" sz="4000" b="1" dirty="0">
                <a:solidFill>
                  <a:schemeClr val="tx1"/>
                </a:solidFill>
              </a:rPr>
              <a:t>Features &amp; Engineering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07700"/>
            <a:ext cx="8520600" cy="1938300"/>
          </a:xfrm>
          <a:prstGeom prst="rect">
            <a:avLst/>
          </a:prstGeom>
        </p:spPr>
        <p:txBody>
          <a:bodyPr spcFirstLastPara="1" wrap="square" lIns="91425" tIns="91425" rIns="91425" bIns="91425" anchor="t" anchorCtr="0">
            <a:noAutofit/>
          </a:bodyPr>
          <a:lstStyle/>
          <a:p>
            <a:pPr lvl="0"/>
            <a:r>
              <a:rPr lang="en-US" sz="4000" dirty="0"/>
              <a:t>Modeling Approach</a:t>
            </a:r>
            <a:endParaRPr sz="4000" dirty="0"/>
          </a:p>
        </p:txBody>
      </p:sp>
      <p:sp>
        <p:nvSpPr>
          <p:cNvPr id="197" name="Google Shape;197;p32"/>
          <p:cNvSpPr txBox="1">
            <a:spLocks noGrp="1"/>
          </p:cNvSpPr>
          <p:nvPr>
            <p:ph type="subTitle" idx="2"/>
          </p:nvPr>
        </p:nvSpPr>
        <p:spPr>
          <a:xfrm>
            <a:off x="407400" y="1017150"/>
            <a:ext cx="8329200" cy="719400"/>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pPr>
            <a:r>
              <a:rPr lang="en-US" altLang="en-US" sz="2400" b="1" dirty="0">
                <a:solidFill>
                  <a:schemeClr val="tx1"/>
                </a:solidFill>
                <a:latin typeface="Montserrat" pitchFamily="2" charset="77"/>
              </a:rPr>
              <a:t>End-to-End Pipeline</a:t>
            </a:r>
          </a:p>
        </p:txBody>
      </p:sp>
      <p:sp>
        <p:nvSpPr>
          <p:cNvPr id="4" name="Rectangle 2">
            <a:extLst>
              <a:ext uri="{FF2B5EF4-FFF2-40B4-BE49-F238E27FC236}">
                <a16:creationId xmlns:a16="http://schemas.microsoft.com/office/drawing/2014/main" id="{12E4A820-B92B-296A-1964-A517058597E9}"/>
              </a:ext>
            </a:extLst>
          </p:cNvPr>
          <p:cNvSpPr>
            <a:spLocks noChangeArrowheads="1"/>
          </p:cNvSpPr>
          <p:nvPr/>
        </p:nvSpPr>
        <p:spPr bwMode="auto">
          <a:xfrm>
            <a:off x="1237593" y="2058837"/>
            <a:ext cx="666881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rgbClr val="000000"/>
                </a:solidFill>
                <a:effectLst/>
                <a:latin typeface="Montserrat" pitchFamily="2" charset="77"/>
              </a:rPr>
              <a:t>Preprocessing and train/validation/test split (70/15/15)</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Montserrat" pitchFamily="2" charset="77"/>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rgbClr val="000000"/>
                </a:solidFill>
                <a:effectLst/>
                <a:latin typeface="Montserrat" pitchFamily="2" charset="77"/>
              </a:rPr>
              <a:t>Models: Linear Regression, Random Forest, </a:t>
            </a:r>
            <a:r>
              <a:rPr kumimoji="0" lang="en-US" altLang="en-US" sz="1800" b="0" i="0" u="none" strike="noStrike" cap="none" normalizeH="0" baseline="0" dirty="0" err="1">
                <a:ln>
                  <a:noFill/>
                </a:ln>
                <a:solidFill>
                  <a:srgbClr val="000000"/>
                </a:solidFill>
                <a:effectLst/>
                <a:latin typeface="Montserrat" pitchFamily="2" charset="77"/>
              </a:rPr>
              <a:t>XGBoost</a:t>
            </a:r>
            <a:endParaRPr kumimoji="0" lang="en-US" altLang="en-US" sz="1800" b="0" i="0" u="none" strike="noStrike" cap="none" normalizeH="0" baseline="0" dirty="0">
              <a:ln>
                <a:noFill/>
              </a:ln>
              <a:solidFill>
                <a:srgbClr val="000000"/>
              </a:solidFill>
              <a:effectLst/>
              <a:latin typeface="Montserrat" pitchFamily="2" charset="77"/>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Montserrat" pitchFamily="2" charset="77"/>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rgbClr val="000000"/>
                </a:solidFill>
                <a:effectLst/>
                <a:latin typeface="Montserrat" pitchFamily="2" charset="77"/>
              </a:rPr>
              <a:t>Evaluation using R², RMSE, MAE, and cross-validation</a:t>
            </a:r>
            <a:endParaRPr kumimoji="0" lang="en-US" altLang="en-US" sz="1800" b="0" i="0" u="none" strike="noStrike" cap="none" normalizeH="0" baseline="0" dirty="0">
              <a:ln>
                <a:noFill/>
              </a:ln>
              <a:solidFill>
                <a:schemeClr val="tx1"/>
              </a:solidFill>
              <a:effectLst/>
              <a:latin typeface="Montserrat" pitchFamily="2" charset="77"/>
            </a:endParaRPr>
          </a:p>
        </p:txBody>
      </p:sp>
    </p:spTree>
  </p:cSld>
  <p:clrMapOvr>
    <a:masterClrMapping/>
  </p:clrMapOvr>
</p:sld>
</file>

<file path=ppt/theme/theme1.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470</Words>
  <Application>Microsoft Macintosh PowerPoint</Application>
  <PresentationFormat>On-screen Show (16:9)</PresentationFormat>
  <Paragraphs>58</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Montserrat</vt:lpstr>
      <vt:lpstr>Montserrat Black</vt:lpstr>
      <vt:lpstr>Arial</vt:lpstr>
      <vt:lpstr>Montserrat ExtraBold</vt:lpstr>
      <vt:lpstr>NYU Bold</vt:lpstr>
      <vt:lpstr>SmartRent Manhattan</vt:lpstr>
      <vt:lpstr>Manhattan Housing Challenge</vt:lpstr>
      <vt:lpstr>Why Manhattan Rentals Are Hard to Understand</vt:lpstr>
      <vt:lpstr>Core Questions We Address</vt:lpstr>
      <vt:lpstr>What SmartRent Manhattan Delivers</vt:lpstr>
      <vt:lpstr>Dataset Overview</vt:lpstr>
      <vt:lpstr>Key Dataset Characteristics</vt:lpstr>
      <vt:lpstr>We modeled apartment structure, neighborhood location, transit proximity, and amenities. Feature engineering included log transformations, ratio features, amenity aggregation, and one-hot neighborhood encoding, with strict prevention of data leakage.</vt:lpstr>
      <vt:lpstr>Modeling Approach</vt:lpstr>
      <vt:lpstr>Model Performance</vt:lpstr>
      <vt:lpstr>PowerPoint Presentation</vt:lpstr>
      <vt:lpstr>Key Insights &amp; Deployment</vt:lpstr>
      <vt:lpstr>Technical Challenges &amp; Resolutions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Anvita Inture</cp:lastModifiedBy>
  <cp:revision>1</cp:revision>
  <dcterms:modified xsi:type="dcterms:W3CDTF">2025-12-03T23:18:19Z</dcterms:modified>
</cp:coreProperties>
</file>